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53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DAFB-DB5F-4DE1-9EBE-83E4E14F047C}" type="datetimeFigureOut">
              <a:rPr lang="en-US" smtClean="0"/>
              <a:t>8/26/2014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E6C0E-7BAF-4347-9B5A-EF8A80E648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DAFB-DB5F-4DE1-9EBE-83E4E14F047C}" type="datetimeFigureOut">
              <a:rPr lang="en-US" smtClean="0"/>
              <a:t>8/26/2014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E6C0E-7BAF-4347-9B5A-EF8A80E648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DAFB-DB5F-4DE1-9EBE-83E4E14F047C}" type="datetimeFigureOut">
              <a:rPr lang="en-US" smtClean="0"/>
              <a:t>8/26/2014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E6C0E-7BAF-4347-9B5A-EF8A80E648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DAFB-DB5F-4DE1-9EBE-83E4E14F047C}" type="datetimeFigureOut">
              <a:rPr lang="en-US" smtClean="0"/>
              <a:t>8/26/2014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E6C0E-7BAF-4347-9B5A-EF8A80E648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DAFB-DB5F-4DE1-9EBE-83E4E14F047C}" type="datetimeFigureOut">
              <a:rPr lang="en-US" smtClean="0"/>
              <a:t>8/26/2014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E6C0E-7BAF-4347-9B5A-EF8A80E648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DAFB-DB5F-4DE1-9EBE-83E4E14F047C}" type="datetimeFigureOut">
              <a:rPr lang="en-US" smtClean="0"/>
              <a:t>8/26/2014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E6C0E-7BAF-4347-9B5A-EF8A80E648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DAFB-DB5F-4DE1-9EBE-83E4E14F047C}" type="datetimeFigureOut">
              <a:rPr lang="en-US" smtClean="0"/>
              <a:t>8/26/2014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E6C0E-7BAF-4347-9B5A-EF8A80E648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DAFB-DB5F-4DE1-9EBE-83E4E14F047C}" type="datetimeFigureOut">
              <a:rPr lang="en-US" smtClean="0"/>
              <a:t>8/26/2014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E6C0E-7BAF-4347-9B5A-EF8A80E648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DAFB-DB5F-4DE1-9EBE-83E4E14F047C}" type="datetimeFigureOut">
              <a:rPr lang="en-US" smtClean="0"/>
              <a:t>8/26/2014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E6C0E-7BAF-4347-9B5A-EF8A80E648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DAFB-DB5F-4DE1-9EBE-83E4E14F047C}" type="datetimeFigureOut">
              <a:rPr lang="en-US" smtClean="0"/>
              <a:t>8/26/2014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E6C0E-7BAF-4347-9B5A-EF8A80E648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DAFB-DB5F-4DE1-9EBE-83E4E14F047C}" type="datetimeFigureOut">
              <a:rPr lang="en-US" smtClean="0"/>
              <a:t>8/26/2014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E6C0E-7BAF-4347-9B5A-EF8A80E648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1DAFB-DB5F-4DE1-9EBE-83E4E14F047C}" type="datetimeFigureOut">
              <a:rPr lang="en-US" smtClean="0"/>
              <a:t>8/26/2014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E6C0E-7BAF-4347-9B5A-EF8A80E6484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6"/>
          <p:cNvGrpSpPr/>
          <p:nvPr/>
        </p:nvGrpSpPr>
        <p:grpSpPr>
          <a:xfrm>
            <a:off x="1214422" y="1359522"/>
            <a:ext cx="4149899" cy="3786213"/>
            <a:chOff x="1714488" y="1357290"/>
            <a:chExt cx="4357718" cy="3929090"/>
          </a:xfrm>
        </p:grpSpPr>
        <p:sp>
          <p:nvSpPr>
            <p:cNvPr id="4" name="Chord 3"/>
            <p:cNvSpPr/>
            <p:nvPr/>
          </p:nvSpPr>
          <p:spPr>
            <a:xfrm rot="5400000">
              <a:off x="1928802" y="1142976"/>
              <a:ext cx="3929090" cy="4357718"/>
            </a:xfrm>
            <a:prstGeom prst="chord">
              <a:avLst>
                <a:gd name="adj1" fmla="val 5429895"/>
                <a:gd name="adj2" fmla="val 1620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>
              <a:endCxn id="4" idx="2"/>
            </p:cNvCxnSpPr>
            <p:nvPr/>
          </p:nvCxnSpPr>
          <p:spPr>
            <a:xfrm rot="16200000" flipH="1">
              <a:off x="2652999" y="2072250"/>
              <a:ext cx="1836293" cy="64450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endCxn id="4" idx="2"/>
            </p:cNvCxnSpPr>
            <p:nvPr/>
          </p:nvCxnSpPr>
          <p:spPr>
            <a:xfrm rot="5400000">
              <a:off x="3148012" y="2174118"/>
              <a:ext cx="1883632" cy="39285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endCxn id="4" idx="2"/>
            </p:cNvCxnSpPr>
            <p:nvPr/>
          </p:nvCxnSpPr>
          <p:spPr>
            <a:xfrm rot="5400000">
              <a:off x="3719516" y="1888366"/>
              <a:ext cx="1597880" cy="125011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endCxn id="4" idx="2"/>
            </p:cNvCxnSpPr>
            <p:nvPr/>
          </p:nvCxnSpPr>
          <p:spPr>
            <a:xfrm rot="10800000" flipV="1">
              <a:off x="3893400" y="2357422"/>
              <a:ext cx="1893055" cy="95494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endCxn id="4" idx="2"/>
            </p:cNvCxnSpPr>
            <p:nvPr/>
          </p:nvCxnSpPr>
          <p:spPr>
            <a:xfrm rot="16200000" flipH="1">
              <a:off x="2494947" y="1914198"/>
              <a:ext cx="1538635" cy="125826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endCxn id="4" idx="2"/>
            </p:cNvCxnSpPr>
            <p:nvPr/>
          </p:nvCxnSpPr>
          <p:spPr>
            <a:xfrm>
              <a:off x="2205498" y="2131202"/>
              <a:ext cx="1687897" cy="118144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endCxn id="4" idx="2"/>
            </p:cNvCxnSpPr>
            <p:nvPr/>
          </p:nvCxnSpPr>
          <p:spPr>
            <a:xfrm>
              <a:off x="1857364" y="2643174"/>
              <a:ext cx="2036035" cy="6691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497082"/>
              </p:ext>
            </p:extLst>
          </p:nvPr>
        </p:nvGraphicFramePr>
        <p:xfrm>
          <a:off x="285728" y="3345669"/>
          <a:ext cx="6215105" cy="5698159"/>
        </p:xfrm>
        <a:graphic>
          <a:graphicData uri="http://schemas.openxmlformats.org/drawingml/2006/table">
            <a:tbl>
              <a:tblPr/>
              <a:tblGrid>
                <a:gridCol w="2081956"/>
                <a:gridCol w="2037608"/>
                <a:gridCol w="2095541"/>
              </a:tblGrid>
              <a:tr h="1653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u="sng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People’s </a:t>
                      </a:r>
                      <a:r>
                        <a:rPr lang="en-GB" sz="1100" b="1" u="sng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Party (DVP)</a:t>
                      </a:r>
                      <a:endParaRPr lang="en-GB" sz="1100" b="1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Supporters: </a:t>
                      </a:r>
                      <a:r>
                        <a:rPr lang="en-GB" sz="1100" b="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Middle class, mainly businessmen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Policies</a:t>
                      </a:r>
                      <a:r>
                        <a:rPr lang="en-GB" sz="1100" b="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: Support any policies that promote trade and industry (and made them some money)</a:t>
                      </a:r>
                    </a:p>
                  </a:txBody>
                  <a:tcPr marL="31742" marR="3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u="sng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Social </a:t>
                      </a:r>
                      <a:r>
                        <a:rPr lang="en-GB" sz="1100" b="1" u="sng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Democratic party (SDP)</a:t>
                      </a:r>
                      <a:endParaRPr lang="en-GB" sz="1100" b="1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Supporters: </a:t>
                      </a:r>
                      <a:r>
                        <a:rPr lang="en-GB" sz="1100" b="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Mostly working class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Policies</a:t>
                      </a:r>
                      <a:r>
                        <a:rPr lang="en-GB" sz="1100" b="1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1100" b="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believed everyone was equal.  Wanted democracy and reforms to help ordinary working class Germans</a:t>
                      </a:r>
                    </a:p>
                  </a:txBody>
                  <a:tcPr marL="31742" marR="3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u="sng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Centre </a:t>
                      </a:r>
                      <a:r>
                        <a:rPr lang="en-GB" sz="1100" b="1" u="sng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Party (</a:t>
                      </a:r>
                      <a:r>
                        <a:rPr lang="en-GB" sz="1100" b="1" u="sng" dirty="0" err="1">
                          <a:latin typeface="Century Gothic" pitchFamily="34" charset="0"/>
                          <a:ea typeface="Calibri"/>
                          <a:cs typeface="Times New Roman"/>
                        </a:rPr>
                        <a:t>Zentrum</a:t>
                      </a:r>
                      <a:r>
                        <a:rPr lang="en-GB" sz="1100" b="1" u="sng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)</a:t>
                      </a:r>
                      <a:endParaRPr lang="en-GB" sz="1100" b="1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Supporters:</a:t>
                      </a:r>
                      <a:r>
                        <a:rPr lang="en-GB" sz="1100" b="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Catholics from all classes (Germany was a largely Catholic country)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Policies</a:t>
                      </a:r>
                      <a:r>
                        <a:rPr lang="en-GB" sz="1100" b="1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1100" b="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Supported beliefs and interests of the Catholic church</a:t>
                      </a:r>
                    </a:p>
                  </a:txBody>
                  <a:tcPr marL="31742" marR="3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6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u="sng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German </a:t>
                      </a:r>
                      <a:r>
                        <a:rPr lang="en-GB" sz="1100" b="1" u="sng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Democratic Party (DDP)</a:t>
                      </a:r>
                      <a:endParaRPr lang="en-GB" sz="1100" b="1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Supporters:</a:t>
                      </a:r>
                      <a:r>
                        <a:rPr lang="en-GB" sz="1100" b="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 Middle class, for example lawyers and writers etc.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Policies</a:t>
                      </a:r>
                      <a:r>
                        <a:rPr lang="en-GB" sz="1100" b="1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1100" b="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Believed in individual freedom - rights to hold peaceful meetings, form societies, freedom of speech and so on</a:t>
                      </a:r>
                    </a:p>
                  </a:txBody>
                  <a:tcPr marL="31742" marR="3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u="sng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Communist </a:t>
                      </a:r>
                      <a:r>
                        <a:rPr lang="en-GB" sz="1100" b="1" u="sng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Party (KPD)</a:t>
                      </a:r>
                      <a:endParaRPr lang="en-GB" sz="1100" b="1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Supporters: </a:t>
                      </a:r>
                      <a:r>
                        <a:rPr lang="en-GB" sz="1100" b="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Working classes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Policies</a:t>
                      </a:r>
                      <a:r>
                        <a:rPr lang="en-GB" sz="1100" b="1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1100" b="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Thought Germany should be a Communist country run by workers’ councils, not parliament</a:t>
                      </a:r>
                    </a:p>
                  </a:txBody>
                  <a:tcPr marL="31742" marR="3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u="sng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National </a:t>
                      </a:r>
                      <a:r>
                        <a:rPr lang="en-GB" sz="1100" b="1" u="sng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Socialist German Workers party (NSDAP)</a:t>
                      </a:r>
                      <a:endParaRPr lang="en-GB" sz="1100" b="1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Supporters: </a:t>
                      </a:r>
                      <a:r>
                        <a:rPr lang="en-GB" sz="1100" b="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Unemployed, mainly ex-soldiers.  Some support from upper classes who feared Communism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Policies</a:t>
                      </a:r>
                      <a:r>
                        <a:rPr lang="en-GB" sz="1100" b="1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1100" b="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wanted to return Germany to </a:t>
                      </a:r>
                      <a:r>
                        <a:rPr lang="en-GB" sz="1100" b="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a strong country.  </a:t>
                      </a:r>
                      <a:r>
                        <a:rPr lang="en-GB" sz="1100" b="0" dirty="0">
                          <a:latin typeface="Century Gothic" pitchFamily="34" charset="0"/>
                          <a:ea typeface="Calibri"/>
                          <a:cs typeface="Times New Roman"/>
                        </a:rPr>
                        <a:t>Wanted a strong government led by one man and hated idea of democracy.  Hated </a:t>
                      </a:r>
                      <a:r>
                        <a:rPr lang="en-GB" sz="1100" b="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Communism.</a:t>
                      </a:r>
                      <a:endParaRPr lang="en-GB" sz="1100" b="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742" marR="3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u="sng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Independent</a:t>
                      </a:r>
                      <a:r>
                        <a:rPr lang="en-GB" sz="1100" b="1" u="sng" baseline="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 Socialists (USPD)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u="none" baseline="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Supporters: </a:t>
                      </a:r>
                      <a:r>
                        <a:rPr lang="en-GB" sz="1100" b="0" u="none" baseline="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Working classes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u="none" baseline="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Policies</a:t>
                      </a:r>
                      <a:r>
                        <a:rPr lang="en-GB" sz="1100" b="0" u="none" baseline="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1100" b="0" i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It was a </a:t>
                      </a:r>
                      <a:r>
                        <a:rPr lang="en-GB" sz="1100" b="0" i="0" u="none" strike="noStrike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Marxist</a:t>
                      </a:r>
                      <a:r>
                        <a:rPr lang="en-GB" sz="1100" b="0" i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 party that sought change through parliament and social progressive programs.</a:t>
                      </a:r>
                      <a:endParaRPr lang="en-GB" sz="1100" b="0" u="none" baseline="0" dirty="0" smtClean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742" marR="3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u="sng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National Party (DNVP)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u="none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Supporters:</a:t>
                      </a:r>
                      <a:r>
                        <a:rPr lang="en-GB" sz="1100" b="0" u="none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 middle</a:t>
                      </a:r>
                      <a:r>
                        <a:rPr lang="en-GB" sz="1100" b="0" u="none" baseline="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 classes and groups who feared communism (like big business)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u="none" baseline="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Policies: Make Germany strong, promote traditional values</a:t>
                      </a:r>
                      <a:r>
                        <a:rPr lang="en-GB" sz="1100" b="0" u="none" baseline="0" dirty="0" smtClean="0">
                          <a:latin typeface="Century Gothic" pitchFamily="34" charset="0"/>
                          <a:ea typeface="Calibri"/>
                          <a:cs typeface="Times New Roman"/>
                        </a:rPr>
                        <a:t>.</a:t>
                      </a:r>
                      <a:endParaRPr lang="en-GB" sz="1100" b="0" u="none" dirty="0" smtClean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742" marR="3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0" dirty="0"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1742" marR="31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9" name="Chord 38"/>
          <p:cNvSpPr/>
          <p:nvPr/>
        </p:nvSpPr>
        <p:spPr>
          <a:xfrm rot="5400000">
            <a:off x="987936" y="825867"/>
            <a:ext cx="4641239" cy="4851291"/>
          </a:xfrm>
          <a:prstGeom prst="chord">
            <a:avLst>
              <a:gd name="adj1" fmla="val 5429895"/>
              <a:gd name="adj2" fmla="val 16200000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 rot="17466937">
            <a:off x="720773" y="2321379"/>
            <a:ext cx="1455617" cy="369332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575736"/>
              </a:avLst>
            </a:prstTxWarp>
            <a:spAutoFit/>
          </a:bodyPr>
          <a:lstStyle/>
          <a:p>
            <a:r>
              <a:rPr lang="en-GB" sz="1200" dirty="0" smtClean="0"/>
              <a:t>Extreme left</a:t>
            </a:r>
            <a:endParaRPr lang="en-GB" sz="1200" dirty="0"/>
          </a:p>
        </p:txBody>
      </p:sp>
      <p:sp>
        <p:nvSpPr>
          <p:cNvPr id="44" name="TextBox 43"/>
          <p:cNvSpPr txBox="1"/>
          <p:nvPr/>
        </p:nvSpPr>
        <p:spPr>
          <a:xfrm rot="19868567">
            <a:off x="1411223" y="1424424"/>
            <a:ext cx="1918712" cy="579642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575736"/>
              </a:avLst>
            </a:prstTxWarp>
            <a:spAutoFit/>
          </a:bodyPr>
          <a:lstStyle/>
          <a:p>
            <a:r>
              <a:rPr lang="en-GB" sz="1200" dirty="0" smtClean="0"/>
              <a:t>Moderate left</a:t>
            </a:r>
            <a:endParaRPr lang="en-GB" sz="1200" dirty="0"/>
          </a:p>
        </p:txBody>
      </p:sp>
      <p:sp>
        <p:nvSpPr>
          <p:cNvPr id="45" name="TextBox 44"/>
          <p:cNvSpPr txBox="1"/>
          <p:nvPr/>
        </p:nvSpPr>
        <p:spPr>
          <a:xfrm rot="4317755">
            <a:off x="4533925" y="2831905"/>
            <a:ext cx="1775553" cy="468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575736"/>
              </a:avLst>
            </a:prstTxWarp>
            <a:spAutoFit/>
          </a:bodyPr>
          <a:lstStyle/>
          <a:p>
            <a:r>
              <a:rPr lang="en-GB" sz="1200" dirty="0" smtClean="0"/>
              <a:t>Extreme right</a:t>
            </a:r>
            <a:endParaRPr lang="en-GB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2383108" y="1145207"/>
            <a:ext cx="1918712" cy="369332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575736"/>
              </a:avLst>
            </a:prstTxWarp>
            <a:spAutoFit/>
          </a:bodyPr>
          <a:lstStyle/>
          <a:p>
            <a:pPr algn="ctr"/>
            <a:r>
              <a:rPr lang="en-GB" sz="1200" dirty="0" smtClean="0"/>
              <a:t>Centre</a:t>
            </a:r>
            <a:endParaRPr lang="en-GB" sz="1200" dirty="0"/>
          </a:p>
        </p:txBody>
      </p:sp>
      <p:sp>
        <p:nvSpPr>
          <p:cNvPr id="48" name="TextBox 47"/>
          <p:cNvSpPr txBox="1"/>
          <p:nvPr/>
        </p:nvSpPr>
        <p:spPr>
          <a:xfrm rot="2692719">
            <a:off x="3646312" y="1848347"/>
            <a:ext cx="2436167" cy="571979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236681"/>
              </a:avLst>
            </a:prstTxWarp>
            <a:spAutoFit/>
          </a:bodyPr>
          <a:lstStyle/>
          <a:p>
            <a:r>
              <a:rPr lang="en-GB" sz="1200" dirty="0" smtClean="0"/>
              <a:t>Moderate right</a:t>
            </a:r>
            <a:endParaRPr lang="en-GB" sz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476672" y="214282"/>
            <a:ext cx="5976664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Century Gothic" pitchFamily="34" charset="0"/>
              </a:rPr>
              <a:t>The Political Spectrum in Weimar Germany</a:t>
            </a:r>
            <a:endParaRPr lang="en-GB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261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IslandSchool</dc:creator>
  <cp:lastModifiedBy>IslandScool</cp:lastModifiedBy>
  <cp:revision>3</cp:revision>
  <dcterms:created xsi:type="dcterms:W3CDTF">2014-06-11T07:21:01Z</dcterms:created>
  <dcterms:modified xsi:type="dcterms:W3CDTF">2014-08-26T02:14:19Z</dcterms:modified>
</cp:coreProperties>
</file>