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0B39-ECF2-43A1-AE82-7F9E1E5E3A3B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785B-E069-4698-AF08-2AC085DEB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67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0B39-ECF2-43A1-AE82-7F9E1E5E3A3B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785B-E069-4698-AF08-2AC085DEB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71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0B39-ECF2-43A1-AE82-7F9E1E5E3A3B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785B-E069-4698-AF08-2AC085DEB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086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0B39-ECF2-43A1-AE82-7F9E1E5E3A3B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785B-E069-4698-AF08-2AC085DEB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50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0B39-ECF2-43A1-AE82-7F9E1E5E3A3B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785B-E069-4698-AF08-2AC085DEB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339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0B39-ECF2-43A1-AE82-7F9E1E5E3A3B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785B-E069-4698-AF08-2AC085DEB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53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0B39-ECF2-43A1-AE82-7F9E1E5E3A3B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785B-E069-4698-AF08-2AC085DEB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83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0B39-ECF2-43A1-AE82-7F9E1E5E3A3B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785B-E069-4698-AF08-2AC085DEB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648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0B39-ECF2-43A1-AE82-7F9E1E5E3A3B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785B-E069-4698-AF08-2AC085DEB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1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0B39-ECF2-43A1-AE82-7F9E1E5E3A3B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785B-E069-4698-AF08-2AC085DEB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36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0B39-ECF2-43A1-AE82-7F9E1E5E3A3B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0785B-E069-4698-AF08-2AC085DEB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562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00B39-ECF2-43A1-AE82-7F9E1E5E3A3B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0785B-E069-4698-AF08-2AC085DEB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4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slide" Target="slide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Ruhr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199" y="1981200"/>
            <a:ext cx="2743793" cy="434987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5" descr="Ruhr-1923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3256410" cy="434987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250825" y="159462"/>
            <a:ext cx="8640763" cy="107721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 dirty="0" smtClean="0">
                <a:solidFill>
                  <a:schemeClr val="bg1"/>
                </a:solidFill>
                <a:latin typeface="Century Gothic" pitchFamily="34" charset="0"/>
              </a:rPr>
              <a:t>Review each poster by clicking on it. Start with the poster on the right</a:t>
            </a:r>
            <a:endParaRPr lang="en-GB" sz="32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205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39175" y="6426200"/>
            <a:ext cx="504825" cy="431800"/>
          </a:xfrm>
          <a:prstGeom prst="actionButtonInformation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4" name="Text Box 9"/>
          <p:cNvSpPr txBox="1">
            <a:spLocks noChangeArrowheads="1"/>
          </p:cNvSpPr>
          <p:nvPr/>
        </p:nvSpPr>
        <p:spPr bwMode="auto">
          <a:xfrm>
            <a:off x="1038367" y="1981200"/>
            <a:ext cx="3284843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b="1"/>
              <a:t>J’Y SUIS – J’Y RESTE</a:t>
            </a:r>
          </a:p>
        </p:txBody>
      </p:sp>
    </p:spTree>
    <p:extLst>
      <p:ext uri="{BB962C8B-B14F-4D97-AF65-F5344CB8AC3E}">
        <p14:creationId xmlns:p14="http://schemas.microsoft.com/office/powerpoint/2010/main" val="189685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/>
          <p:cNvSpPr txBox="1">
            <a:spLocks noChangeArrowheads="1"/>
          </p:cNvSpPr>
          <p:nvPr/>
        </p:nvSpPr>
        <p:spPr bwMode="auto">
          <a:xfrm>
            <a:off x="2195513" y="2204864"/>
            <a:ext cx="4535487" cy="55721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800" b="1"/>
              <a:t>J’Y SUIS – J’Y RESTE</a:t>
            </a:r>
          </a:p>
        </p:txBody>
      </p:sp>
      <p:sp>
        <p:nvSpPr>
          <p:cNvPr id="11267" name="Text Box 6"/>
          <p:cNvSpPr txBox="1">
            <a:spLocks noChangeArrowheads="1"/>
          </p:cNvSpPr>
          <p:nvPr/>
        </p:nvSpPr>
        <p:spPr bwMode="auto">
          <a:xfrm>
            <a:off x="2213733" y="3068960"/>
            <a:ext cx="4537075" cy="52322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800" dirty="0">
                <a:latin typeface="Century Gothic" pitchFamily="34" charset="0"/>
              </a:rPr>
              <a:t>Here I Am – Here I Stay</a:t>
            </a:r>
          </a:p>
        </p:txBody>
      </p:sp>
      <p:sp>
        <p:nvSpPr>
          <p:cNvPr id="11268" name="Text Box 7"/>
          <p:cNvSpPr txBox="1">
            <a:spLocks noChangeArrowheads="1"/>
          </p:cNvSpPr>
          <p:nvPr/>
        </p:nvSpPr>
        <p:spPr bwMode="auto">
          <a:xfrm>
            <a:off x="214282" y="4725144"/>
            <a:ext cx="8715436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 dirty="0">
                <a:solidFill>
                  <a:schemeClr val="bg1"/>
                </a:solidFill>
                <a:latin typeface="Century Gothic" pitchFamily="34" charset="0"/>
              </a:rPr>
              <a:t>How determined is the lady to stay where she is?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2400" dirty="0">
                <a:solidFill>
                  <a:schemeClr val="bg1"/>
                </a:solidFill>
                <a:latin typeface="Century Gothic" pitchFamily="34" charset="0"/>
              </a:rPr>
              <a:t>How do you know?</a:t>
            </a:r>
          </a:p>
        </p:txBody>
      </p:sp>
      <p:sp>
        <p:nvSpPr>
          <p:cNvPr id="20490" name="AutoShape 1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40763" y="6381750"/>
            <a:ext cx="503237" cy="47625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50000">
                <a:srgbClr val="FF0000"/>
              </a:gs>
              <a:gs pos="100000">
                <a:schemeClr val="bg1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2339752" y="214291"/>
            <a:ext cx="6589966" cy="1113653"/>
          </a:xfrm>
          <a:prstGeom prst="rect">
            <a:avLst/>
          </a:prstGeom>
          <a:solidFill>
            <a:schemeClr val="accent6"/>
          </a:solidFill>
          <a:ln w="2857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</a:rPr>
              <a:t>Occupation of the Ruhr</a:t>
            </a:r>
            <a:endParaRPr kumimoji="0" lang="en-GB" sz="4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214282" y="214291"/>
            <a:ext cx="1981454" cy="111365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LO: </a:t>
            </a:r>
            <a:r>
              <a:rPr lang="en-US" dirty="0" smtClean="0">
                <a:latin typeface="Century Gothic" pitchFamily="34" charset="0"/>
              </a:rPr>
              <a:t>Analyze the </a:t>
            </a:r>
            <a:r>
              <a:rPr lang="en-US" dirty="0">
                <a:latin typeface="Century Gothic" pitchFamily="34" charset="0"/>
              </a:rPr>
              <a:t>impact this had on Germany in 1923</a:t>
            </a:r>
          </a:p>
        </p:txBody>
      </p:sp>
    </p:spTree>
    <p:extLst>
      <p:ext uri="{BB962C8B-B14F-4D97-AF65-F5344CB8AC3E}">
        <p14:creationId xmlns:p14="http://schemas.microsoft.com/office/powerpoint/2010/main" val="129594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Ruhr-19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23" t="16092" b="31020"/>
          <a:stretch>
            <a:fillRect/>
          </a:stretch>
        </p:blipFill>
        <p:spPr bwMode="auto">
          <a:xfrm>
            <a:off x="323849" y="1531937"/>
            <a:ext cx="4968875" cy="4849813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5488394" y="1531937"/>
            <a:ext cx="3419475" cy="309315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000" dirty="0">
                <a:solidFill>
                  <a:schemeClr val="bg1"/>
                </a:solidFill>
                <a:latin typeface="Century Gothic" pitchFamily="34" charset="0"/>
              </a:rPr>
              <a:t>Who do you think that this lady represents?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3000" dirty="0">
                <a:solidFill>
                  <a:schemeClr val="bg1"/>
                </a:solidFill>
                <a:latin typeface="Century Gothic" pitchFamily="34" charset="0"/>
              </a:rPr>
              <a:t>What helped you to make up your mind?</a:t>
            </a:r>
          </a:p>
        </p:txBody>
      </p:sp>
      <p:sp>
        <p:nvSpPr>
          <p:cNvPr id="21512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40763" y="6381750"/>
            <a:ext cx="503237" cy="47625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50000">
                <a:srgbClr val="FF0000"/>
              </a:gs>
              <a:gs pos="100000">
                <a:schemeClr val="bg1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339752" y="214291"/>
            <a:ext cx="6589966" cy="1113653"/>
          </a:xfrm>
          <a:prstGeom prst="rect">
            <a:avLst/>
          </a:prstGeom>
          <a:solidFill>
            <a:schemeClr val="accent6"/>
          </a:solidFill>
          <a:ln w="2857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</a:rPr>
              <a:t>Occupation of the Ruhr</a:t>
            </a:r>
            <a:endParaRPr kumimoji="0" lang="en-GB" sz="4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214282" y="214291"/>
            <a:ext cx="1981454" cy="111365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LO: </a:t>
            </a:r>
            <a:r>
              <a:rPr lang="en-US" dirty="0" smtClean="0">
                <a:latin typeface="Century Gothic" pitchFamily="34" charset="0"/>
              </a:rPr>
              <a:t>Analyze the </a:t>
            </a:r>
            <a:r>
              <a:rPr lang="en-US" dirty="0">
                <a:latin typeface="Century Gothic" pitchFamily="34" charset="0"/>
              </a:rPr>
              <a:t>impact this had on Germany in 1923</a:t>
            </a:r>
          </a:p>
        </p:txBody>
      </p:sp>
    </p:spTree>
    <p:extLst>
      <p:ext uri="{BB962C8B-B14F-4D97-AF65-F5344CB8AC3E}">
        <p14:creationId xmlns:p14="http://schemas.microsoft.com/office/powerpoint/2010/main" val="425670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Ruhr-19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078" r="66249" b="31018"/>
          <a:stretch>
            <a:fillRect/>
          </a:stretch>
        </p:blipFill>
        <p:spPr bwMode="auto">
          <a:xfrm>
            <a:off x="229381" y="1557338"/>
            <a:ext cx="2979954" cy="3527846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3427152" y="1557338"/>
            <a:ext cx="5508228" cy="1015663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000" dirty="0">
                <a:latin typeface="Century Gothic" pitchFamily="34" charset="0"/>
              </a:rPr>
              <a:t>What is meant by the term ‘Blockade’?</a:t>
            </a:r>
          </a:p>
        </p:txBody>
      </p:sp>
      <p:sp>
        <p:nvSpPr>
          <p:cNvPr id="13317" name="Text Box 8"/>
          <p:cNvSpPr txBox="1">
            <a:spLocks noChangeArrowheads="1"/>
          </p:cNvSpPr>
          <p:nvPr/>
        </p:nvSpPr>
        <p:spPr bwMode="auto">
          <a:xfrm>
            <a:off x="214282" y="5300663"/>
            <a:ext cx="8715436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000" dirty="0">
                <a:solidFill>
                  <a:schemeClr val="bg1"/>
                </a:solidFill>
                <a:latin typeface="Century Gothic" pitchFamily="34" charset="0"/>
              </a:rPr>
              <a:t>Who is using a blockade and why may they be doing this?</a:t>
            </a:r>
          </a:p>
        </p:txBody>
      </p:sp>
      <p:sp>
        <p:nvSpPr>
          <p:cNvPr id="22541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40763" y="6381750"/>
            <a:ext cx="503237" cy="47625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50000">
                <a:srgbClr val="FF0000"/>
              </a:gs>
              <a:gs pos="100000">
                <a:schemeClr val="bg1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2339752" y="214291"/>
            <a:ext cx="6589966" cy="1113653"/>
          </a:xfrm>
          <a:prstGeom prst="rect">
            <a:avLst/>
          </a:prstGeom>
          <a:solidFill>
            <a:schemeClr val="accent6"/>
          </a:solidFill>
          <a:ln w="2857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</a:rPr>
              <a:t>Occupation of the Ruhr</a:t>
            </a:r>
            <a:endParaRPr kumimoji="0" lang="en-GB" sz="4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</a:endParaRP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214282" y="214291"/>
            <a:ext cx="1981454" cy="111365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LO: </a:t>
            </a:r>
            <a:r>
              <a:rPr lang="en-US" dirty="0" smtClean="0">
                <a:latin typeface="Century Gothic" pitchFamily="34" charset="0"/>
              </a:rPr>
              <a:t>Analyze the </a:t>
            </a:r>
            <a:r>
              <a:rPr lang="en-US" dirty="0">
                <a:latin typeface="Century Gothic" pitchFamily="34" charset="0"/>
              </a:rPr>
              <a:t>impact this had on Germany in 1923</a:t>
            </a:r>
          </a:p>
        </p:txBody>
      </p:sp>
    </p:spTree>
    <p:extLst>
      <p:ext uri="{BB962C8B-B14F-4D97-AF65-F5344CB8AC3E}">
        <p14:creationId xmlns:p14="http://schemas.microsoft.com/office/powerpoint/2010/main" val="375476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Ruhr-19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51" t="58643"/>
          <a:stretch>
            <a:fillRect/>
          </a:stretch>
        </p:blipFill>
        <p:spPr bwMode="auto">
          <a:xfrm>
            <a:off x="214283" y="1484784"/>
            <a:ext cx="4662692" cy="3888432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5076056" y="1484784"/>
            <a:ext cx="3853663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000" dirty="0">
                <a:solidFill>
                  <a:schemeClr val="bg1"/>
                </a:solidFill>
                <a:latin typeface="Century Gothic" pitchFamily="34" charset="0"/>
              </a:rPr>
              <a:t>What is the lady sat on?</a:t>
            </a: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158317" y="5604212"/>
            <a:ext cx="8771402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000" dirty="0">
                <a:solidFill>
                  <a:schemeClr val="bg1"/>
                </a:solidFill>
                <a:latin typeface="Century Gothic" pitchFamily="34" charset="0"/>
              </a:rPr>
              <a:t>Does this give you a clue as to what this area was famous for?</a:t>
            </a:r>
          </a:p>
        </p:txBody>
      </p:sp>
      <p:sp>
        <p:nvSpPr>
          <p:cNvPr id="23559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40763" y="6381750"/>
            <a:ext cx="503237" cy="47625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50000">
                <a:srgbClr val="FF0000"/>
              </a:gs>
              <a:gs pos="100000">
                <a:schemeClr val="bg1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2339752" y="214291"/>
            <a:ext cx="6589966" cy="1113653"/>
          </a:xfrm>
          <a:prstGeom prst="rect">
            <a:avLst/>
          </a:prstGeom>
          <a:solidFill>
            <a:schemeClr val="accent6"/>
          </a:solidFill>
          <a:ln w="2857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</a:rPr>
              <a:t>Occupation of the Ruhr</a:t>
            </a:r>
            <a:endParaRPr kumimoji="0" lang="en-GB" sz="4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214282" y="214291"/>
            <a:ext cx="1981454" cy="111365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LO: </a:t>
            </a:r>
            <a:r>
              <a:rPr lang="en-US" dirty="0" smtClean="0">
                <a:latin typeface="Century Gothic" pitchFamily="34" charset="0"/>
              </a:rPr>
              <a:t>Analyze the </a:t>
            </a:r>
            <a:r>
              <a:rPr lang="en-US" dirty="0">
                <a:latin typeface="Century Gothic" pitchFamily="34" charset="0"/>
              </a:rPr>
              <a:t>impact this had on Germany in 1923</a:t>
            </a:r>
          </a:p>
        </p:txBody>
      </p:sp>
    </p:spTree>
    <p:extLst>
      <p:ext uri="{BB962C8B-B14F-4D97-AF65-F5344CB8AC3E}">
        <p14:creationId xmlns:p14="http://schemas.microsoft.com/office/powerpoint/2010/main" val="309406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6" descr="Ruhr-192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143" y="1124108"/>
            <a:ext cx="2938498" cy="3923863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3" name="Text Box 7"/>
          <p:cNvSpPr txBox="1">
            <a:spLocks noChangeArrowheads="1"/>
          </p:cNvSpPr>
          <p:nvPr/>
        </p:nvSpPr>
        <p:spPr bwMode="auto">
          <a:xfrm>
            <a:off x="911143" y="939442"/>
            <a:ext cx="2938498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b="1"/>
              <a:t>J’Y SUIS – J’Y RESTE</a:t>
            </a:r>
          </a:p>
        </p:txBody>
      </p:sp>
      <p:pic>
        <p:nvPicPr>
          <p:cNvPr id="15364" name="Picture 8" descr="Ruh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9074" y="939444"/>
            <a:ext cx="2623557" cy="4160686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5" name="Text Box 9"/>
          <p:cNvSpPr txBox="1">
            <a:spLocks noChangeArrowheads="1"/>
          </p:cNvSpPr>
          <p:nvPr/>
        </p:nvSpPr>
        <p:spPr bwMode="auto">
          <a:xfrm>
            <a:off x="0" y="5013325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/>
          </a:p>
        </p:txBody>
      </p:sp>
      <p:sp>
        <p:nvSpPr>
          <p:cNvPr id="15366" name="Text Box 10"/>
          <p:cNvSpPr txBox="1">
            <a:spLocks noChangeArrowheads="1"/>
          </p:cNvSpPr>
          <p:nvPr/>
        </p:nvSpPr>
        <p:spPr bwMode="auto">
          <a:xfrm>
            <a:off x="434469" y="5189406"/>
            <a:ext cx="8617243" cy="1477328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000" dirty="0">
                <a:solidFill>
                  <a:schemeClr val="bg1"/>
                </a:solidFill>
                <a:latin typeface="Century Gothic" pitchFamily="34" charset="0"/>
              </a:rPr>
              <a:t>The cartoon on the left is British and </a:t>
            </a:r>
            <a:br>
              <a:rPr lang="en-GB" sz="2000" dirty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en-GB" sz="2000" dirty="0">
                <a:solidFill>
                  <a:schemeClr val="bg1"/>
                </a:solidFill>
                <a:latin typeface="Century Gothic" pitchFamily="34" charset="0"/>
              </a:rPr>
              <a:t>the poster on the right is German.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2000" dirty="0">
                <a:solidFill>
                  <a:schemeClr val="bg1"/>
                </a:solidFill>
                <a:latin typeface="Century Gothic" pitchFamily="34" charset="0"/>
              </a:rPr>
              <a:t>Why do you think that they give different interpretations of the invasion and occupation of the Ruhr by the French?</a:t>
            </a:r>
          </a:p>
        </p:txBody>
      </p:sp>
      <p:sp>
        <p:nvSpPr>
          <p:cNvPr id="15367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39175" y="6426200"/>
            <a:ext cx="504825" cy="4318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88" name="AutoShape 1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6381750"/>
            <a:ext cx="503237" cy="47625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50000">
                <a:srgbClr val="FF0000"/>
              </a:gs>
              <a:gs pos="100000">
                <a:schemeClr val="bg1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9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7176" y="195606"/>
            <a:ext cx="8640763" cy="649287"/>
          </a:xfrm>
          <a:prstGeom prst="actionButtonBlank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2800" dirty="0">
                <a:latin typeface="Century Gothic" pitchFamily="34" charset="0"/>
              </a:rPr>
              <a:t>Comparative study</a:t>
            </a:r>
          </a:p>
        </p:txBody>
      </p:sp>
    </p:spTree>
    <p:extLst>
      <p:ext uri="{BB962C8B-B14F-4D97-AF65-F5344CB8AC3E}">
        <p14:creationId xmlns:p14="http://schemas.microsoft.com/office/powerpoint/2010/main" val="83663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Ruhr-19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88913"/>
            <a:ext cx="3167062" cy="4229071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684213" y="188913"/>
            <a:ext cx="3167062" cy="40481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b="1"/>
              <a:t>Here I Am – Here I Stay</a:t>
            </a:r>
          </a:p>
        </p:txBody>
      </p:sp>
      <p:pic>
        <p:nvPicPr>
          <p:cNvPr id="16388" name="Picture 6" descr="Ruhr"/>
          <p:cNvPicPr>
            <a:picLocks noChangeAspect="1" noChangeArrowheads="1"/>
          </p:cNvPicPr>
          <p:nvPr/>
        </p:nvPicPr>
        <p:blipFill>
          <a:blip r:embed="rId3">
            <a:lum brigh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88913"/>
            <a:ext cx="2633663" cy="4176713"/>
          </a:xfrm>
          <a:prstGeom prst="rect">
            <a:avLst/>
          </a:prstGeom>
          <a:noFill/>
          <a:ln w="5715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250825" y="4508500"/>
            <a:ext cx="8569325" cy="170816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000" dirty="0">
                <a:solidFill>
                  <a:schemeClr val="bg1"/>
                </a:solidFill>
                <a:latin typeface="Century Gothic" pitchFamily="34" charset="0"/>
              </a:rPr>
              <a:t>Look again at the British cartoon.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3000" dirty="0">
                <a:solidFill>
                  <a:schemeClr val="bg1"/>
                </a:solidFill>
                <a:latin typeface="Century Gothic" pitchFamily="34" charset="0"/>
              </a:rPr>
              <a:t>How successful and justified does the occupation look according to this source?</a:t>
            </a:r>
          </a:p>
        </p:txBody>
      </p:sp>
      <p:sp>
        <p:nvSpPr>
          <p:cNvPr id="16390" name="Text Box 8"/>
          <p:cNvSpPr txBox="1">
            <a:spLocks noChangeArrowheads="1"/>
          </p:cNvSpPr>
          <p:nvPr/>
        </p:nvSpPr>
        <p:spPr bwMode="auto">
          <a:xfrm>
            <a:off x="250825" y="6381750"/>
            <a:ext cx="7984001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b="1" i="1" u="sng" dirty="0">
                <a:latin typeface="Century Gothic" pitchFamily="34" charset="0"/>
              </a:rPr>
              <a:t>Clue:</a:t>
            </a:r>
            <a:r>
              <a:rPr lang="en-GB" dirty="0">
                <a:latin typeface="Century Gothic" pitchFamily="34" charset="0"/>
              </a:rPr>
              <a:t> Look at the expression, the pose, the title, the defences….</a:t>
            </a:r>
          </a:p>
        </p:txBody>
      </p:sp>
      <p:sp>
        <p:nvSpPr>
          <p:cNvPr id="16391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39175" y="6426200"/>
            <a:ext cx="504825" cy="4318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2" name="AutoShape 1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 flipH="1">
            <a:off x="8101013" y="6426200"/>
            <a:ext cx="504825" cy="4318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12" name="AutoShape 1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524750" y="6381750"/>
            <a:ext cx="503238" cy="47625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50000">
                <a:srgbClr val="FF0000"/>
              </a:gs>
              <a:gs pos="100000">
                <a:schemeClr val="bg1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13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Ruhr-1923"/>
          <p:cNvPicPr>
            <a:picLocks noChangeAspect="1" noChangeArrowheads="1"/>
          </p:cNvPicPr>
          <p:nvPr/>
        </p:nvPicPr>
        <p:blipFill>
          <a:blip r:embed="rId2">
            <a:lum brigh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88913"/>
            <a:ext cx="3181350" cy="4248150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84213" y="188913"/>
            <a:ext cx="3167062" cy="404812"/>
          </a:xfrm>
          <a:prstGeom prst="rect">
            <a:avLst/>
          </a:prstGeom>
          <a:solidFill>
            <a:schemeClr val="bg1"/>
          </a:solidFill>
          <a:ln w="381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b="1">
                <a:solidFill>
                  <a:schemeClr val="bg2"/>
                </a:solidFill>
              </a:rPr>
              <a:t>J’Y SUIS – J’Y RESTE</a:t>
            </a:r>
          </a:p>
        </p:txBody>
      </p:sp>
      <p:pic>
        <p:nvPicPr>
          <p:cNvPr id="17412" name="Picture 4" descr="Ruh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260350"/>
            <a:ext cx="2633663" cy="4176713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53003" y="4581128"/>
            <a:ext cx="8569325" cy="170816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000" dirty="0">
                <a:solidFill>
                  <a:schemeClr val="bg1"/>
                </a:solidFill>
                <a:latin typeface="Century Gothic" pitchFamily="34" charset="0"/>
              </a:rPr>
              <a:t>Look again at the German Poster.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3000" dirty="0">
                <a:solidFill>
                  <a:schemeClr val="bg1"/>
                </a:solidFill>
                <a:latin typeface="Century Gothic" pitchFamily="34" charset="0"/>
              </a:rPr>
              <a:t>How successful and justified does the occupation look according to this source?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51914" y="6421113"/>
            <a:ext cx="8569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b="1" i="1" u="sng" dirty="0">
                <a:latin typeface="Century Gothic" pitchFamily="34" charset="0"/>
              </a:rPr>
              <a:t>Clue:</a:t>
            </a:r>
            <a:r>
              <a:rPr lang="en-GB" dirty="0">
                <a:latin typeface="Century Gothic" pitchFamily="34" charset="0"/>
              </a:rPr>
              <a:t> Look at the expression, the character, the title….</a:t>
            </a:r>
          </a:p>
        </p:txBody>
      </p:sp>
      <p:sp>
        <p:nvSpPr>
          <p:cNvPr id="17415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39175" y="6426200"/>
            <a:ext cx="504825" cy="4318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16" name="Text Box 9"/>
          <p:cNvSpPr txBox="1">
            <a:spLocks noChangeArrowheads="1"/>
          </p:cNvSpPr>
          <p:nvPr/>
        </p:nvSpPr>
        <p:spPr bwMode="auto">
          <a:xfrm>
            <a:off x="5795963" y="4005263"/>
            <a:ext cx="252095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b="1"/>
              <a:t>Hands Off The Ruhr !</a:t>
            </a:r>
          </a:p>
        </p:txBody>
      </p:sp>
      <p:sp>
        <p:nvSpPr>
          <p:cNvPr id="17417" name="AutoShape 1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 flipH="1">
            <a:off x="8101013" y="6426200"/>
            <a:ext cx="504825" cy="4318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30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Ruhr-19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88913"/>
            <a:ext cx="3181350" cy="424815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684213" y="188913"/>
            <a:ext cx="3167062" cy="40481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b="1"/>
              <a:t>J’Y SUIS – J’Y RESTE</a:t>
            </a:r>
          </a:p>
        </p:txBody>
      </p:sp>
      <p:pic>
        <p:nvPicPr>
          <p:cNvPr id="18436" name="Picture 4" descr="Ruh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260350"/>
            <a:ext cx="2633663" cy="4176713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0" y="5013325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50825" y="4797425"/>
            <a:ext cx="8569325" cy="170816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000" dirty="0">
                <a:solidFill>
                  <a:schemeClr val="bg1"/>
                </a:solidFill>
                <a:latin typeface="Century Gothic" pitchFamily="34" charset="0"/>
              </a:rPr>
              <a:t>Which interpretation of this event do you think is the most accurate?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3000" dirty="0">
                <a:solidFill>
                  <a:schemeClr val="bg1"/>
                </a:solidFill>
                <a:latin typeface="Century Gothic" pitchFamily="34" charset="0"/>
              </a:rPr>
              <a:t>Explain your answer carefully.</a:t>
            </a:r>
          </a:p>
        </p:txBody>
      </p:sp>
      <p:sp>
        <p:nvSpPr>
          <p:cNvPr id="18439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39175" y="6426200"/>
            <a:ext cx="504825" cy="4318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52" name="AutoShape 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524750" y="6381750"/>
            <a:ext cx="503238" cy="47625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50000">
                <a:srgbClr val="FF0000"/>
              </a:gs>
              <a:gs pos="100000">
                <a:schemeClr val="bg1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8441" name="AutoShape 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 flipH="1">
            <a:off x="8101013" y="6426200"/>
            <a:ext cx="504825" cy="4318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34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6"/>
          <p:cNvSpPr txBox="1">
            <a:spLocks noChangeArrowheads="1"/>
          </p:cNvSpPr>
          <p:nvPr/>
        </p:nvSpPr>
        <p:spPr bwMode="auto">
          <a:xfrm>
            <a:off x="467545" y="5419546"/>
            <a:ext cx="4033018" cy="1200329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 dirty="0">
                <a:latin typeface="Century Gothic" pitchFamily="34" charset="0"/>
              </a:rPr>
              <a:t>This is representation of a British cartoon from </a:t>
            </a:r>
            <a:r>
              <a:rPr lang="en-GB" sz="2400" i="1" dirty="0">
                <a:latin typeface="Century Gothic" pitchFamily="34" charset="0"/>
              </a:rPr>
              <a:t>Punch</a:t>
            </a:r>
            <a:r>
              <a:rPr lang="en-GB" sz="2400" dirty="0">
                <a:latin typeface="Century Gothic" pitchFamily="34" charset="0"/>
              </a:rPr>
              <a:t>, 1923.</a:t>
            </a:r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5004048" y="5411692"/>
            <a:ext cx="3636715" cy="830997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 dirty="0">
                <a:latin typeface="Century Gothic" pitchFamily="34" charset="0"/>
              </a:rPr>
              <a:t>This is representation of a German Poster, 1923.</a:t>
            </a:r>
          </a:p>
        </p:txBody>
      </p:sp>
      <p:sp>
        <p:nvSpPr>
          <p:cNvPr id="17417" name="AutoShape 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640763" y="6381750"/>
            <a:ext cx="503237" cy="47625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50000">
                <a:srgbClr val="FF0000"/>
              </a:gs>
              <a:gs pos="100000">
                <a:schemeClr val="bg1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3077" name="Picture 10" descr="Ruhr-192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530350"/>
            <a:ext cx="2803525" cy="3744912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1476375" y="1530350"/>
            <a:ext cx="2808288" cy="40481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b="1" dirty="0"/>
              <a:t>J’Y SUIS – J’Y RESTE</a:t>
            </a:r>
          </a:p>
        </p:txBody>
      </p:sp>
      <p:pic>
        <p:nvPicPr>
          <p:cNvPr id="3079" name="Picture 11" descr="Ruhr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4" y="1530350"/>
            <a:ext cx="2362200" cy="3744912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2339752" y="214291"/>
            <a:ext cx="6589966" cy="1113653"/>
          </a:xfrm>
          <a:prstGeom prst="rect">
            <a:avLst/>
          </a:prstGeom>
          <a:solidFill>
            <a:schemeClr val="accent6"/>
          </a:solidFill>
          <a:ln w="2857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</a:rPr>
              <a:t>Occupation of the Ruhr</a:t>
            </a:r>
            <a:endParaRPr kumimoji="0" lang="en-GB" sz="4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214282" y="214291"/>
            <a:ext cx="1981454" cy="111365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LO: </a:t>
            </a:r>
            <a:r>
              <a:rPr lang="en-US" dirty="0" smtClean="0">
                <a:latin typeface="Century Gothic" pitchFamily="34" charset="0"/>
              </a:rPr>
              <a:t>Analyze the </a:t>
            </a:r>
            <a:r>
              <a:rPr lang="en-US" dirty="0">
                <a:latin typeface="Century Gothic" pitchFamily="34" charset="0"/>
              </a:rPr>
              <a:t>impact this had on Germany in 1923</a:t>
            </a:r>
          </a:p>
        </p:txBody>
      </p:sp>
    </p:spTree>
    <p:extLst>
      <p:ext uri="{BB962C8B-B14F-4D97-AF65-F5344CB8AC3E}">
        <p14:creationId xmlns:p14="http://schemas.microsoft.com/office/powerpoint/2010/main" val="409981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uh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74" y="1605861"/>
            <a:ext cx="3118817" cy="4944498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8" name="AutoShape 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6381750"/>
            <a:ext cx="503237" cy="47625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50000">
                <a:srgbClr val="FF0000"/>
              </a:gs>
              <a:gs pos="100000">
                <a:schemeClr val="bg1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4100" name="Text Box 9"/>
          <p:cNvSpPr txBox="1">
            <a:spLocks noChangeArrowheads="1"/>
          </p:cNvSpPr>
          <p:nvPr/>
        </p:nvSpPr>
        <p:spPr bwMode="auto">
          <a:xfrm>
            <a:off x="4356100" y="1642978"/>
            <a:ext cx="374491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>
                <a:solidFill>
                  <a:srgbClr val="FF0000"/>
                </a:solidFill>
                <a:latin typeface="Century Gothic" pitchFamily="34" charset="0"/>
                <a:cs typeface="Times New Roman" pitchFamily="18" charset="0"/>
              </a:rPr>
              <a:t>What can you see?</a:t>
            </a:r>
            <a:endParaRPr lang="en-US" sz="3200">
              <a:solidFill>
                <a:srgbClr val="FF0000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4101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39175" y="6426200"/>
            <a:ext cx="504825" cy="4318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2339752" y="214291"/>
            <a:ext cx="6589966" cy="1113653"/>
          </a:xfrm>
          <a:prstGeom prst="rect">
            <a:avLst/>
          </a:prstGeom>
          <a:solidFill>
            <a:schemeClr val="accent6"/>
          </a:solidFill>
          <a:ln w="2857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</a:rPr>
              <a:t>Occupation of the Ruhr</a:t>
            </a:r>
            <a:endParaRPr kumimoji="0" lang="en-GB" sz="4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214282" y="214291"/>
            <a:ext cx="1981454" cy="111365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LO: </a:t>
            </a:r>
            <a:r>
              <a:rPr lang="en-US" dirty="0" smtClean="0">
                <a:latin typeface="Century Gothic" pitchFamily="34" charset="0"/>
              </a:rPr>
              <a:t>Analyze the </a:t>
            </a:r>
            <a:r>
              <a:rPr lang="en-US" dirty="0">
                <a:latin typeface="Century Gothic" pitchFamily="34" charset="0"/>
              </a:rPr>
              <a:t>impact this had on Germany in 1923</a:t>
            </a:r>
          </a:p>
        </p:txBody>
      </p:sp>
    </p:spTree>
    <p:extLst>
      <p:ext uri="{BB962C8B-B14F-4D97-AF65-F5344CB8AC3E}">
        <p14:creationId xmlns:p14="http://schemas.microsoft.com/office/powerpoint/2010/main" val="129746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324225" y="1628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076825" y="1773238"/>
            <a:ext cx="3581400" cy="255454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 dirty="0">
                <a:latin typeface="Century Gothic" pitchFamily="34" charset="0"/>
                <a:cs typeface="Times New Roman" pitchFamily="18" charset="0"/>
              </a:rPr>
              <a:t>Now, click on the sections of the poster that you want to find out more about. </a:t>
            </a:r>
          </a:p>
        </p:txBody>
      </p:sp>
      <p:pic>
        <p:nvPicPr>
          <p:cNvPr id="5124" name="Picture 4" descr="Ruh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24350" cy="6858000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Ruhr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27" t="2754" r="10941" b="38451"/>
          <a:stretch>
            <a:fillRect/>
          </a:stretch>
        </p:blipFill>
        <p:spPr bwMode="auto">
          <a:xfrm>
            <a:off x="827088" y="188913"/>
            <a:ext cx="3024187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Ruhr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445" r="22577" b="11157"/>
          <a:stretch>
            <a:fillRect/>
          </a:stretch>
        </p:blipFill>
        <p:spPr bwMode="auto">
          <a:xfrm>
            <a:off x="0" y="4076700"/>
            <a:ext cx="3348038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 descr="Ruhr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843"/>
          <a:stretch>
            <a:fillRect/>
          </a:stretch>
        </p:blipFill>
        <p:spPr bwMode="auto">
          <a:xfrm>
            <a:off x="0" y="6092825"/>
            <a:ext cx="432435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AutoShape 9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40763" y="6381750"/>
            <a:ext cx="503237" cy="47625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50000">
                <a:srgbClr val="FF0000"/>
              </a:gs>
              <a:gs pos="100000">
                <a:schemeClr val="bg1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21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324225" y="1628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427983" y="1825944"/>
            <a:ext cx="4464398" cy="4616648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dirty="0" smtClean="0">
                <a:latin typeface="Century Gothic" pitchFamily="34" charset="0"/>
                <a:cs typeface="Times New Roman" pitchFamily="18" charset="0"/>
              </a:rPr>
              <a:t>Females </a:t>
            </a:r>
            <a:r>
              <a:rPr lang="en-GB" sz="2800" dirty="0">
                <a:latin typeface="Century Gothic" pitchFamily="34" charset="0"/>
                <a:cs typeface="Times New Roman" pitchFamily="18" charset="0"/>
              </a:rPr>
              <a:t>are often used to represent countries. The country represented here is France. </a:t>
            </a:r>
          </a:p>
          <a:p>
            <a:pPr eaLnBrk="1" hangingPunct="1">
              <a:spcBef>
                <a:spcPct val="50000"/>
              </a:spcBef>
            </a:pPr>
            <a:r>
              <a:rPr lang="en-GB" sz="2800" dirty="0">
                <a:latin typeface="Century Gothic" pitchFamily="34" charset="0"/>
                <a:cs typeface="Times New Roman" pitchFamily="18" charset="0"/>
              </a:rPr>
              <a:t>How is she being portrayed? </a:t>
            </a:r>
          </a:p>
          <a:p>
            <a:pPr eaLnBrk="1" hangingPunct="1">
              <a:spcBef>
                <a:spcPct val="50000"/>
              </a:spcBef>
            </a:pPr>
            <a:r>
              <a:rPr lang="en-GB" sz="2800" dirty="0">
                <a:latin typeface="Century Gothic" pitchFamily="34" charset="0"/>
                <a:cs typeface="Times New Roman" pitchFamily="18" charset="0"/>
              </a:rPr>
              <a:t>What is she holding?</a:t>
            </a:r>
          </a:p>
          <a:p>
            <a:pPr eaLnBrk="1" hangingPunct="1">
              <a:spcBef>
                <a:spcPct val="50000"/>
              </a:spcBef>
            </a:pPr>
            <a:r>
              <a:rPr lang="en-GB" sz="2800" dirty="0">
                <a:latin typeface="Century Gothic" pitchFamily="34" charset="0"/>
                <a:cs typeface="Times New Roman" pitchFamily="18" charset="0"/>
              </a:rPr>
              <a:t>What is the significance of these objects</a:t>
            </a:r>
            <a:r>
              <a:rPr lang="en-GB" sz="2800" dirty="0" smtClean="0">
                <a:latin typeface="Century Gothic" pitchFamily="34" charset="0"/>
                <a:cs typeface="Times New Roman" pitchFamily="18" charset="0"/>
              </a:rPr>
              <a:t>?</a:t>
            </a:r>
          </a:p>
        </p:txBody>
      </p:sp>
      <p:pic>
        <p:nvPicPr>
          <p:cNvPr id="6148" name="Picture 4" descr="Ruh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27" t="2754" r="10941" b="38451"/>
          <a:stretch>
            <a:fillRect/>
          </a:stretch>
        </p:blipFill>
        <p:spPr bwMode="auto">
          <a:xfrm>
            <a:off x="251048" y="1628775"/>
            <a:ext cx="3889375" cy="5010986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9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40763" y="6381750"/>
            <a:ext cx="503237" cy="47625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50000">
                <a:srgbClr val="FF0000"/>
              </a:gs>
              <a:gs pos="100000">
                <a:schemeClr val="bg1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2339752" y="214291"/>
            <a:ext cx="6589966" cy="1113653"/>
          </a:xfrm>
          <a:prstGeom prst="rect">
            <a:avLst/>
          </a:prstGeom>
          <a:solidFill>
            <a:schemeClr val="accent6"/>
          </a:solidFill>
          <a:ln w="2857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</a:rPr>
              <a:t>Occupation of the Ruhr</a:t>
            </a:r>
            <a:endParaRPr kumimoji="0" lang="en-GB" sz="4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214282" y="214291"/>
            <a:ext cx="1981454" cy="111365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LO: </a:t>
            </a:r>
            <a:r>
              <a:rPr lang="en-US" dirty="0" smtClean="0">
                <a:latin typeface="Century Gothic" pitchFamily="34" charset="0"/>
              </a:rPr>
              <a:t>Analyze the </a:t>
            </a:r>
            <a:r>
              <a:rPr lang="en-US" dirty="0">
                <a:latin typeface="Century Gothic" pitchFamily="34" charset="0"/>
              </a:rPr>
              <a:t>impact this had on Germany in 1923</a:t>
            </a:r>
          </a:p>
        </p:txBody>
      </p:sp>
    </p:spTree>
    <p:extLst>
      <p:ext uri="{BB962C8B-B14F-4D97-AF65-F5344CB8AC3E}">
        <p14:creationId xmlns:p14="http://schemas.microsoft.com/office/powerpoint/2010/main" val="408399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195918" y="1491917"/>
            <a:ext cx="3733800" cy="5170646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000" dirty="0">
                <a:latin typeface="Century Gothic" pitchFamily="34" charset="0"/>
                <a:cs typeface="Times New Roman" pitchFamily="18" charset="0"/>
              </a:rPr>
              <a:t>What type of buildings can you see here</a:t>
            </a:r>
            <a:r>
              <a:rPr lang="en-GB" sz="3000" dirty="0" smtClean="0">
                <a:latin typeface="Century Gothic" pitchFamily="34" charset="0"/>
                <a:cs typeface="Times New Roman" pitchFamily="18" charset="0"/>
              </a:rPr>
              <a:t>?</a:t>
            </a:r>
            <a:endParaRPr lang="en-GB" sz="3000" dirty="0">
              <a:latin typeface="Century Gothic" pitchFamily="34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GB" sz="3000" dirty="0">
                <a:latin typeface="Century Gothic" pitchFamily="34" charset="0"/>
                <a:cs typeface="Times New Roman" pitchFamily="18" charset="0"/>
              </a:rPr>
              <a:t>What is happening to the buildings</a:t>
            </a:r>
            <a:r>
              <a:rPr lang="en-GB" sz="3000" dirty="0" smtClean="0">
                <a:latin typeface="Century Gothic" pitchFamily="34" charset="0"/>
                <a:cs typeface="Times New Roman" pitchFamily="18" charset="0"/>
              </a:rPr>
              <a:t>?</a:t>
            </a:r>
            <a:endParaRPr lang="en-GB" sz="3000" dirty="0">
              <a:latin typeface="Century Gothic" pitchFamily="34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GB" sz="3000" dirty="0">
                <a:latin typeface="Century Gothic" pitchFamily="34" charset="0"/>
                <a:cs typeface="Times New Roman" pitchFamily="18" charset="0"/>
              </a:rPr>
              <a:t>How important do you think these buildings were to Germany after the war?</a:t>
            </a:r>
          </a:p>
        </p:txBody>
      </p:sp>
      <p:pic>
        <p:nvPicPr>
          <p:cNvPr id="7171" name="Picture 3" descr="Ruh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277" r="22577" b="11157"/>
          <a:stretch>
            <a:fillRect/>
          </a:stretch>
        </p:blipFill>
        <p:spPr bwMode="auto">
          <a:xfrm>
            <a:off x="247455" y="1491917"/>
            <a:ext cx="4752975" cy="3671862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250824" y="5604212"/>
            <a:ext cx="4752975" cy="1015663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000" dirty="0">
                <a:latin typeface="Century Gothic" pitchFamily="34" charset="0"/>
              </a:rPr>
              <a:t>What may the military helmet represent?</a:t>
            </a:r>
          </a:p>
        </p:txBody>
      </p:sp>
      <p:sp>
        <p:nvSpPr>
          <p:cNvPr id="9223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40763" y="6381750"/>
            <a:ext cx="503237" cy="47625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50000">
                <a:srgbClr val="FF0000"/>
              </a:gs>
              <a:gs pos="100000">
                <a:schemeClr val="bg1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2339752" y="214291"/>
            <a:ext cx="6589966" cy="1113653"/>
          </a:xfrm>
          <a:prstGeom prst="rect">
            <a:avLst/>
          </a:prstGeom>
          <a:solidFill>
            <a:schemeClr val="accent6"/>
          </a:solidFill>
          <a:ln w="2857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</a:rPr>
              <a:t>Occupation of the Ruhr</a:t>
            </a:r>
            <a:endParaRPr kumimoji="0" lang="en-GB" sz="4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214282" y="214291"/>
            <a:ext cx="1981454" cy="111365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LO: </a:t>
            </a:r>
            <a:r>
              <a:rPr lang="en-US" dirty="0" smtClean="0">
                <a:latin typeface="Century Gothic" pitchFamily="34" charset="0"/>
              </a:rPr>
              <a:t>Analyze the </a:t>
            </a:r>
            <a:r>
              <a:rPr lang="en-US" dirty="0">
                <a:latin typeface="Century Gothic" pitchFamily="34" charset="0"/>
              </a:rPr>
              <a:t>impact this had on Germany in 1923</a:t>
            </a:r>
          </a:p>
        </p:txBody>
      </p:sp>
    </p:spTree>
    <p:extLst>
      <p:ext uri="{BB962C8B-B14F-4D97-AF65-F5344CB8AC3E}">
        <p14:creationId xmlns:p14="http://schemas.microsoft.com/office/powerpoint/2010/main" val="204745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324225" y="1628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14282" y="4142539"/>
            <a:ext cx="8715436" cy="22352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600" dirty="0">
                <a:latin typeface="Century Gothic" pitchFamily="34" charset="0"/>
                <a:cs typeface="Times New Roman" pitchFamily="18" charset="0"/>
              </a:rPr>
              <a:t>The caption says -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2600" b="1" dirty="0">
                <a:latin typeface="Century Gothic" pitchFamily="34" charset="0"/>
                <a:cs typeface="Times New Roman" pitchFamily="18" charset="0"/>
              </a:rPr>
              <a:t>‘Hands off the Ruhr!’</a:t>
            </a:r>
          </a:p>
          <a:p>
            <a:pPr algn="ctr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GB" sz="2600" dirty="0">
                <a:latin typeface="Century Gothic" pitchFamily="34" charset="0"/>
                <a:cs typeface="Times New Roman" pitchFamily="18" charset="0"/>
              </a:rPr>
              <a:t>What do you think the Ruhr is and who do you believe it belongs to?</a:t>
            </a:r>
          </a:p>
        </p:txBody>
      </p:sp>
      <p:pic>
        <p:nvPicPr>
          <p:cNvPr id="8196" name="Picture 4" descr="Ruh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48"/>
          <a:stretch>
            <a:fillRect/>
          </a:stretch>
        </p:blipFill>
        <p:spPr bwMode="auto">
          <a:xfrm rot="21600000">
            <a:off x="1861128" y="1628775"/>
            <a:ext cx="5225320" cy="750021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7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40763" y="6381750"/>
            <a:ext cx="503237" cy="47625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50000">
                <a:srgbClr val="FF0000"/>
              </a:gs>
              <a:gs pos="100000">
                <a:schemeClr val="bg1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2339752" y="214291"/>
            <a:ext cx="6589966" cy="1113653"/>
          </a:xfrm>
          <a:prstGeom prst="rect">
            <a:avLst/>
          </a:prstGeom>
          <a:solidFill>
            <a:schemeClr val="accent6"/>
          </a:solidFill>
          <a:ln w="2857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</a:rPr>
              <a:t>Occupation of the Ruhr</a:t>
            </a:r>
            <a:endParaRPr kumimoji="0" lang="en-GB" sz="4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214282" y="214291"/>
            <a:ext cx="1981454" cy="111365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LO: </a:t>
            </a:r>
            <a:r>
              <a:rPr lang="en-US" dirty="0" smtClean="0">
                <a:latin typeface="Century Gothic" pitchFamily="34" charset="0"/>
              </a:rPr>
              <a:t>Analyze the </a:t>
            </a:r>
            <a:r>
              <a:rPr lang="en-US" dirty="0">
                <a:latin typeface="Century Gothic" pitchFamily="34" charset="0"/>
              </a:rPr>
              <a:t>impact this had on Germany in 1923</a:t>
            </a:r>
          </a:p>
        </p:txBody>
      </p:sp>
    </p:spTree>
    <p:extLst>
      <p:ext uri="{BB962C8B-B14F-4D97-AF65-F5344CB8AC3E}">
        <p14:creationId xmlns:p14="http://schemas.microsoft.com/office/powerpoint/2010/main" val="131291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01013" y="6381750"/>
            <a:ext cx="503237" cy="47625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50000">
                <a:srgbClr val="FF0000"/>
              </a:gs>
              <a:gs pos="100000">
                <a:schemeClr val="bg1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9219" name="Picture 6" descr="Ruhr-19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1627789"/>
            <a:ext cx="3674627" cy="490862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179772" y="1612708"/>
            <a:ext cx="3709138" cy="46166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400" b="1" dirty="0"/>
              <a:t>J’Y SUIS – J’Y RESTE</a:t>
            </a:r>
          </a:p>
        </p:txBody>
      </p:sp>
      <p:sp>
        <p:nvSpPr>
          <p:cNvPr id="9221" name="Text Box 8"/>
          <p:cNvSpPr txBox="1">
            <a:spLocks noChangeArrowheads="1"/>
          </p:cNvSpPr>
          <p:nvPr/>
        </p:nvSpPr>
        <p:spPr bwMode="auto">
          <a:xfrm>
            <a:off x="4627607" y="1612708"/>
            <a:ext cx="374491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 dirty="0">
                <a:solidFill>
                  <a:srgbClr val="FF0000"/>
                </a:solidFill>
                <a:latin typeface="Century Gothic" pitchFamily="34" charset="0"/>
                <a:cs typeface="Times New Roman" pitchFamily="18" charset="0"/>
              </a:rPr>
              <a:t>What can you see?</a:t>
            </a:r>
            <a:endParaRPr lang="en-US" sz="3200" dirty="0">
              <a:solidFill>
                <a:srgbClr val="FF0000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9222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39175" y="6426200"/>
            <a:ext cx="504825" cy="431800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2339752" y="214291"/>
            <a:ext cx="6589966" cy="1113653"/>
          </a:xfrm>
          <a:prstGeom prst="rect">
            <a:avLst/>
          </a:prstGeom>
          <a:solidFill>
            <a:schemeClr val="accent6"/>
          </a:solidFill>
          <a:ln w="2857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</a:rPr>
              <a:t>Occupation of the Ruhr</a:t>
            </a:r>
            <a:endParaRPr kumimoji="0" lang="en-GB" sz="4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214282" y="214291"/>
            <a:ext cx="1981454" cy="111365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857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>
              <a:lnSpc>
                <a:spcPct val="90000"/>
              </a:lnSpc>
              <a:spcBef>
                <a:spcPct val="20000"/>
              </a:spcBef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LO: </a:t>
            </a:r>
            <a:r>
              <a:rPr lang="en-US" dirty="0" smtClean="0">
                <a:latin typeface="Century Gothic" pitchFamily="34" charset="0"/>
              </a:rPr>
              <a:t>Analyze the </a:t>
            </a:r>
            <a:r>
              <a:rPr lang="en-US" dirty="0">
                <a:latin typeface="Century Gothic" pitchFamily="34" charset="0"/>
              </a:rPr>
              <a:t>impact this had on Germany in 1923</a:t>
            </a:r>
          </a:p>
        </p:txBody>
      </p:sp>
    </p:spTree>
    <p:extLst>
      <p:ext uri="{BB962C8B-B14F-4D97-AF65-F5344CB8AC3E}">
        <p14:creationId xmlns:p14="http://schemas.microsoft.com/office/powerpoint/2010/main" val="387308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640763" y="6381750"/>
            <a:ext cx="503237" cy="476250"/>
          </a:xfrm>
          <a:prstGeom prst="actionButtonHome">
            <a:avLst/>
          </a:prstGeom>
          <a:gradFill rotWithShape="1">
            <a:gsLst>
              <a:gs pos="0">
                <a:schemeClr val="bg1"/>
              </a:gs>
              <a:gs pos="50000">
                <a:srgbClr val="FF0000"/>
              </a:gs>
              <a:gs pos="100000">
                <a:schemeClr val="bg1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10243" name="Picture 4" descr="Ruhr-19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4689475" cy="626427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4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39750" y="333375"/>
            <a:ext cx="4535488" cy="55721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800" b="1"/>
              <a:t>J’Y SUIS – J’Y RESTE</a:t>
            </a:r>
          </a:p>
        </p:txBody>
      </p:sp>
      <p:sp>
        <p:nvSpPr>
          <p:cNvPr id="10245" name="Text Box 8"/>
          <p:cNvSpPr txBox="1">
            <a:spLocks noChangeArrowheads="1"/>
          </p:cNvSpPr>
          <p:nvPr/>
        </p:nvSpPr>
        <p:spPr bwMode="auto">
          <a:xfrm>
            <a:off x="5364163" y="1989138"/>
            <a:ext cx="3581400" cy="255454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 dirty="0">
                <a:latin typeface="Century Gothic" pitchFamily="34" charset="0"/>
                <a:cs typeface="Times New Roman" pitchFamily="18" charset="0"/>
              </a:rPr>
              <a:t>Now, click on the sections of the poster that you want to find out more about. </a:t>
            </a:r>
          </a:p>
        </p:txBody>
      </p:sp>
      <p:sp>
        <p:nvSpPr>
          <p:cNvPr id="10246" name="Text Box 9"/>
          <p:cNvSpPr txBox="1">
            <a:spLocks noChangeArrowheads="1"/>
          </p:cNvSpPr>
          <p:nvPr/>
        </p:nvSpPr>
        <p:spPr bwMode="auto">
          <a:xfrm>
            <a:off x="5219700" y="333375"/>
            <a:ext cx="374491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 dirty="0">
                <a:solidFill>
                  <a:srgbClr val="FF0000"/>
                </a:solidFill>
                <a:latin typeface="Century Gothic" pitchFamily="34" charset="0"/>
                <a:cs typeface="Times New Roman" pitchFamily="18" charset="0"/>
              </a:rPr>
              <a:t>What you can see?</a:t>
            </a:r>
            <a:endParaRPr lang="en-US" sz="3200" dirty="0">
              <a:solidFill>
                <a:srgbClr val="FF0000"/>
              </a:solidFill>
              <a:latin typeface="Century Gothic" pitchFamily="34" charset="0"/>
              <a:cs typeface="Times New Roman" pitchFamily="18" charset="0"/>
            </a:endParaRPr>
          </a:p>
        </p:txBody>
      </p:sp>
      <p:pic>
        <p:nvPicPr>
          <p:cNvPr id="10247" name="Picture 10" descr="Ruhr-1923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00" t="17258" b="31020"/>
          <a:stretch>
            <a:fillRect/>
          </a:stretch>
        </p:blipFill>
        <p:spPr bwMode="auto">
          <a:xfrm>
            <a:off x="1692275" y="1341438"/>
            <a:ext cx="3465513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11" descr="Ruhr-1923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44" r="70853" b="39078"/>
          <a:stretch>
            <a:fillRect/>
          </a:stretch>
        </p:blipFill>
        <p:spPr bwMode="auto">
          <a:xfrm>
            <a:off x="468313" y="2781300"/>
            <a:ext cx="136683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12" descr="Ruhr-1923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00" t="72427"/>
          <a:stretch>
            <a:fillRect/>
          </a:stretch>
        </p:blipFill>
        <p:spPr bwMode="auto">
          <a:xfrm>
            <a:off x="2916238" y="4797425"/>
            <a:ext cx="224155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004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569</Words>
  <Application>Microsoft Office PowerPoint</Application>
  <PresentationFormat>On-screen Show (4:3)</PresentationFormat>
  <Paragraphs>69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IslandScool</dc:creator>
  <cp:lastModifiedBy>IslandScool</cp:lastModifiedBy>
  <cp:revision>4</cp:revision>
  <dcterms:created xsi:type="dcterms:W3CDTF">2014-09-15T03:16:26Z</dcterms:created>
  <dcterms:modified xsi:type="dcterms:W3CDTF">2014-09-16T01:57:22Z</dcterms:modified>
</cp:coreProperties>
</file>