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408" y="2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0">
        <p:wipe/>
      </p:transition>
    </mc:Choice>
    <mc:Fallback xmlns="">
      <p:transition spd="slow" advClick="0" advTm="20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0">
        <p:wipe/>
      </p:transition>
    </mc:Choice>
    <mc:Fallback xmlns="">
      <p:transition spd="slow" advClick="0" advTm="20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0">
        <p:wipe/>
      </p:transition>
    </mc:Choice>
    <mc:Fallback xmlns="">
      <p:transition spd="slow" advClick="0" advTm="20000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0">
        <p:wipe/>
      </p:transition>
    </mc:Choice>
    <mc:Fallback xmlns="">
      <p:transition spd="slow" advClick="0" advTm="20000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0">
        <p:wipe/>
      </p:transition>
    </mc:Choice>
    <mc:Fallback xmlns="">
      <p:transition spd="slow" advClick="0" advTm="20000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0">
        <p:wipe/>
      </p:transition>
    </mc:Choice>
    <mc:Fallback xmlns="">
      <p:transition spd="slow" advClick="0" advTm="20000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0">
        <p:wipe/>
      </p:transition>
    </mc:Choice>
    <mc:Fallback xmlns="">
      <p:transition spd="slow" advClick="0" advTm="20000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0">
        <p:wipe/>
      </p:transition>
    </mc:Choice>
    <mc:Fallback xmlns="">
      <p:transition spd="slow" advClick="0" advTm="20000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0">
        <p:wipe/>
      </p:transition>
    </mc:Choice>
    <mc:Fallback xmlns="">
      <p:transition spd="slow" advClick="0" advTm="20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0">
        <p:wipe/>
      </p:transition>
    </mc:Choice>
    <mc:Fallback xmlns="">
      <p:transition spd="slow" advClick="0" advTm="20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0">
        <p:wipe/>
      </p:transition>
    </mc:Choice>
    <mc:Fallback xmlns="">
      <p:transition spd="slow" advClick="0" advTm="20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0">
        <p:wipe/>
      </p:transition>
    </mc:Choice>
    <mc:Fallback xmlns="">
      <p:transition spd="slow" advClick="0" advTm="20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0">
        <p:wipe/>
      </p:transition>
    </mc:Choice>
    <mc:Fallback xmlns="">
      <p:transition spd="slow" advClick="0" advTm="20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0">
        <p:wipe/>
      </p:transition>
    </mc:Choice>
    <mc:Fallback xmlns="">
      <p:transition spd="slow" advClick="0" advTm="20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0">
        <p:wipe/>
      </p:transition>
    </mc:Choice>
    <mc:Fallback xmlns="">
      <p:transition spd="slow" advClick="0" advTm="20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0">
        <p:wipe/>
      </p:transition>
    </mc:Choice>
    <mc:Fallback xmlns="">
      <p:transition spd="slow" advClick="0" advTm="20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0">
        <p:wipe/>
      </p:transition>
    </mc:Choice>
    <mc:Fallback xmlns="">
      <p:transition spd="slow" advClick="0" advTm="20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20000">
        <p:wipe/>
      </p:transition>
    </mc:Choice>
    <mc:Fallback xmlns="">
      <p:transition spd="slow" advClick="0" advTm="20000">
        <p:wip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6.jpeg"/><Relationship Id="rId5" Type="http://schemas.openxmlformats.org/officeDocument/2006/relationships/image" Target="../media/image6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057" y="1737736"/>
            <a:ext cx="10043889" cy="2971801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Why were the Nazis able to control opposition so effectively?</a:t>
            </a:r>
            <a:endParaRPr lang="en-GB" sz="80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2" name="Picture 2" descr="https://encrypted-tbn0.gstatic.com/images?q=tbn:ANd9GcTSEQ5MTXPwNmjeu4Nmc0V9BLGX5bMX_v4ptt8UGHhUW1UZqH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3595086"/>
            <a:ext cx="3872139" cy="30184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057" y="6129893"/>
            <a:ext cx="3172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icHistory.com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21725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179">
        <p:wipe/>
      </p:transition>
    </mc:Choice>
    <mc:Fallback xmlns="">
      <p:transition spd="slow" advClick="0" advTm="10179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://upload.wikimedia.org/wikipedia/commons/1/1d/Bundesarchiv_Bild_101I-030-0780-28,_Krakau,_Razzia_von_deutscher_Ordnungspolize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" t="-255" r="-171" b="5312"/>
          <a:stretch/>
        </p:blipFill>
        <p:spPr bwMode="auto">
          <a:xfrm>
            <a:off x="4762139" y="628945"/>
            <a:ext cx="5741618" cy="3659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" y="0"/>
            <a:ext cx="4363265" cy="68480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smtClean="0">
                <a:latin typeface="Calibri" panose="020F0502020204030204" pitchFamily="34" charset="0"/>
              </a:rPr>
              <a:t>Why were the Nazis able to control opposition so effectively?</a:t>
            </a:r>
            <a:r>
              <a:rPr lang="en-GB" dirty="0" smtClean="0">
                <a:latin typeface="Calibri" panose="020F0502020204030204" pitchFamily="34" charset="0"/>
              </a:rPr>
              <a:t/>
            </a:r>
            <a:br>
              <a:rPr lang="en-GB" dirty="0" smtClean="0">
                <a:latin typeface="Calibri" panose="020F0502020204030204" pitchFamily="34" charset="0"/>
              </a:rPr>
            </a:br>
            <a:r>
              <a:rPr lang="en-GB" sz="1900" dirty="0" smtClean="0">
                <a:latin typeface="Calibri" panose="020F0502020204030204" pitchFamily="34" charset="0"/>
              </a:rPr>
              <a:t/>
            </a:r>
            <a:br>
              <a:rPr lang="en-GB" sz="1900" dirty="0" smtClean="0">
                <a:latin typeface="Calibri" panose="020F0502020204030204" pitchFamily="34" charset="0"/>
              </a:rPr>
            </a:br>
            <a:r>
              <a:rPr lang="en-GB" sz="1900" b="1" dirty="0" smtClean="0">
                <a:latin typeface="Calibri" panose="020F0502020204030204" pitchFamily="34" charset="0"/>
              </a:rPr>
              <a:t>Intro : </a:t>
            </a:r>
            <a:r>
              <a:rPr lang="en-GB" sz="1900" dirty="0" smtClean="0">
                <a:latin typeface="Calibri" panose="020F0502020204030204" pitchFamily="34" charset="0"/>
              </a:rPr>
              <a:t>The short answer is through </a:t>
            </a:r>
            <a:r>
              <a:rPr lang="en-GB" sz="1900" b="1" dirty="0" smtClean="0">
                <a:latin typeface="Calibri" panose="020F0502020204030204" pitchFamily="34" charset="0"/>
              </a:rPr>
              <a:t>FEAR</a:t>
            </a:r>
            <a:r>
              <a:rPr lang="en-GB" sz="1900" dirty="0" smtClean="0">
                <a:latin typeface="Calibri" panose="020F0502020204030204" pitchFamily="34" charset="0"/>
              </a:rPr>
              <a:t/>
            </a:r>
            <a:br>
              <a:rPr lang="en-GB" sz="1900" dirty="0" smtClean="0">
                <a:latin typeface="Calibri" panose="020F0502020204030204" pitchFamily="34" charset="0"/>
              </a:rPr>
            </a:br>
            <a:r>
              <a:rPr lang="en-GB" sz="1900" dirty="0" smtClean="0">
                <a:latin typeface="Calibri" panose="020F0502020204030204" pitchFamily="34" charset="0"/>
              </a:rPr>
              <a:t>via the creation of a </a:t>
            </a:r>
            <a:r>
              <a:rPr lang="en-GB" sz="1900" b="1" dirty="0" smtClean="0">
                <a:latin typeface="Calibri" panose="020F0502020204030204" pitchFamily="34" charset="0"/>
              </a:rPr>
              <a:t>POLICE STATE.</a:t>
            </a:r>
            <a:r>
              <a:rPr lang="en-GB" b="1" dirty="0" smtClean="0">
                <a:latin typeface="Calibri" panose="020F0502020204030204" pitchFamily="34" charset="0"/>
              </a:rPr>
              <a:t/>
            </a:r>
            <a:br>
              <a:rPr lang="en-GB" b="1" dirty="0" smtClean="0">
                <a:latin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</a:rPr>
            </a:br>
            <a:r>
              <a:rPr lang="en-GB" sz="1900" dirty="0" smtClean="0">
                <a:latin typeface="Calibri" panose="020F0502020204030204" pitchFamily="34" charset="0"/>
              </a:rPr>
              <a:t>To develop the answer think … </a:t>
            </a:r>
            <a:r>
              <a:rPr lang="en-GB" sz="4400" b="1" dirty="0" smtClean="0">
                <a:latin typeface="Calibri" panose="020F0502020204030204" pitchFamily="34" charset="0"/>
              </a:rPr>
              <a:t>ATP</a:t>
            </a:r>
            <a:r>
              <a:rPr lang="en-GB" dirty="0" smtClean="0">
                <a:latin typeface="Calibri" panose="020F0502020204030204" pitchFamily="34" charset="0"/>
              </a:rPr>
              <a:t/>
            </a:r>
            <a:br>
              <a:rPr lang="en-GB" dirty="0" smtClean="0">
                <a:latin typeface="Calibri" panose="020F0502020204030204" pitchFamily="34" charset="0"/>
              </a:rPr>
            </a:br>
            <a:r>
              <a:rPr lang="en-GB" sz="7000" b="1" dirty="0" smtClean="0">
                <a:latin typeface="Calibri" panose="020F0502020204030204" pitchFamily="34" charset="0"/>
              </a:rPr>
              <a:t>A</a:t>
            </a:r>
            <a:r>
              <a:rPr lang="en-GB" sz="6000" b="1" dirty="0" smtClean="0">
                <a:latin typeface="Calibri" panose="020F0502020204030204" pitchFamily="34" charset="0"/>
              </a:rPr>
              <a:t>rrest</a:t>
            </a:r>
            <a:br>
              <a:rPr lang="en-GB" sz="6000" b="1" dirty="0" smtClean="0">
                <a:latin typeface="Calibri" panose="020F0502020204030204" pitchFamily="34" charset="0"/>
              </a:rPr>
            </a:br>
            <a:r>
              <a:rPr lang="en-GB" sz="7000" b="1" dirty="0" smtClean="0">
                <a:latin typeface="Calibri" panose="020F0502020204030204" pitchFamily="34" charset="0"/>
              </a:rPr>
              <a:t>T</a:t>
            </a:r>
            <a:r>
              <a:rPr lang="en-GB" sz="6000" b="1" dirty="0" smtClean="0">
                <a:latin typeface="Calibri" panose="020F0502020204030204" pitchFamily="34" charset="0"/>
              </a:rPr>
              <a:t>rial</a:t>
            </a:r>
            <a:br>
              <a:rPr lang="en-GB" sz="6000" b="1" dirty="0" smtClean="0">
                <a:latin typeface="Calibri" panose="020F0502020204030204" pitchFamily="34" charset="0"/>
              </a:rPr>
            </a:br>
            <a:r>
              <a:rPr lang="en-GB" sz="7000" b="1" dirty="0" smtClean="0">
                <a:latin typeface="Calibri" panose="020F0502020204030204" pitchFamily="34" charset="0"/>
              </a:rPr>
              <a:t>P</a:t>
            </a:r>
            <a:r>
              <a:rPr lang="en-GB" sz="6000" b="1" dirty="0" smtClean="0">
                <a:latin typeface="Calibri" panose="020F0502020204030204" pitchFamily="34" charset="0"/>
              </a:rPr>
              <a:t>unishment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000" dirty="0"/>
          </a:p>
        </p:txBody>
      </p:sp>
      <p:sp>
        <p:nvSpPr>
          <p:cNvPr id="2" name="AutoShape 4" descr="http://2.bp.blogspot.com/-8NXY_BYPDP4/TVu0z6Dh5iI/AAAAAAAAPBA/bcaQN39W74A/s1600/nazi-cour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http://2.bp.blogspot.com/-8NXY_BYPDP4/TVu0z6Dh5iI/AAAAAAAAPBA/bcaQN39W74A/s1600/nazi-cour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499" y="1331820"/>
            <a:ext cx="5430313" cy="3880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odumedia.com/wp-content/uploads/2012/11/U.S.-military-authorities-prepare-to-hang-Dr.-Klaus-Karl-Schilling-74-at-Landsberg-Germany-on-May-28-1946.-In-a-Dachau-war-crimes-trial-he-was-convicted-of-using-1200-concentration-camp-prisoners-for-malaria-experimentation-960x7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06" y="2309512"/>
            <a:ext cx="5537666" cy="3957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data:image/jpeg;base64,/9j/4AAQSkZJRgABAQAAAQABAAD/2wCEAAkGBxQTEhUUExQWFhUXGB4bGBgYFhwcGhkYGhwcGBwaGRwcHCggHBslHBoXITEhJSkrLi4uHB8zODMsNygtLiwBCgoKDA0NFA8MDysZFBkrLCwrLCw3LCwsLDc3LCsrNyw3KzcsKywrKyssNys3KywrKywrKyssKysrKysrKysrK//AABEIAQYAwAMBIgACEQEDEQH/xAAcAAACAgMBAQAAAAAAAAAAAAAEBQMGAQIHAAj/xABCEAACAQIEAwYEBAUCBQIHAAABAhEAAwQSITEFQVEGEyJhcYEHMpGhFLHB8CNCUtHhM3JDYoKSsmPCFRYkNFNzov/EABYBAQEBAAAAAAAAAAAAAAAAAAABAv/EABYRAQEBAAAAAAAAAAAAAAAAAAABEf/aAAwDAQACEQMRAD8Ap+DwwVjm8Pr/AJ5bV7uHxOIXDYZA1xzA02HNiY0UDUmhsQpynOPFttqPtXUfgVgkFjEXYBuG7kLc8oRWyg9Jafp5VlXQ+C4E2MPZsls5t20QtEZiqhZjzilmGwUY+7c6qv5RVhpX3yfiSuYZiB4Z1+lSrDImknFuLYcq6G7bLDQqGBYHpA1FEcZwzNEXXQcwuXxe5Ej2NU1ux+GDsxRmLGTNxzmPmC0HTrS0ELx/BqMrYhQdsuRzr/202wVxHXPZYXF55TqPUbigcH2XwbXAxwtgkSNbYJ1oDi/w7Ntje4bdbD3Jnu5PdHyEaoPSR5VMXVls3Qf8Vzv43YFDhsNdCjOLpXNzylGOX6gVd+D/AIg2lOLREvRqEMzy1gRPp1pb264klixaz21uFrpChwSA2U6+sfnSFJOzhC9njJA/g3okSP5qr3wXwjjGW3ZSFNp4JGh22q1XTeucGzIq5wLhygALCzoB6VUvg3j7l3iS5mlRZeBoAPl20qo7FeMXHgCZ/tRYeQKENn+LcJ6/pRTtFRYxmrYtUDsdq3SoqZngVsmpE/SoHG3qKJUiqOQ/HR2W3hAGYAvdnU6/LE9RSr4IpOJxB6WR/wCVWP4wcHu4pML+HUXMr3ASHUQTlA1J6g0F8NeBtw+7euYq5aQXLYUBbgYggknNG0VWXKryyW9T+dd7+Cixw1f/ANr/AKVRcF8ObbDNcxiqp1BCACORlm29q6f8N+FHDYMWywcZ2KsDIKkwD9qC1qZrxrUtFVft12lOFw7XLRUsrBTOoE9YNUcY4wCxJjYkmuq/BjD5cDcb+u+5+iov/trmWMWdQdxV9+GXarCWbK4S9eFu+XLAPorZzoA3yzygmaI6fSi5w9TixdIEgaH2I/Imm4qD+f2pSNsQsilwsTy+1NXFD5alWBLGHAb3pmRQ9tdaTdsu0TYIWGFsXFuXcjCYaMpbwdW8J3/zVhQvaW+FYK3EFwwCiQXsqx8zmUnXyiq2ezeFxw/h4037imVb8QWIPVVJKx6Ci+JcCwHGJxC+IwFzrKXUI5MDv6EU24X2Ew1qzbVM4ZRo5bxT1kba9IoBsPhbuFwjWLiNdAVwrIJJzAwCm8ydxNVP4X9k72FxqvcykG2wOUk5SQNDp9q6Nw7C4i3IvXhcSfCCuoHLxSJ+lGG50gegqCG0h7y4TsW0ra7W6ms3FnWgGLVtn2r2UV4DagkuAldDVQ7Qdv7GHu9w7lG2dipLITswEbb61abxPdtlEmDE1w/jHYvH4q8XIu3nIjOygAKJgSYEa0C/jfGy7oMPeL+I+KMpBLaHXQeta4TjbYa863lF4k8mkT5mYIOxqe38MuJeL+CPCJgXEk+Q1p3wz4O4pwDdvWrQImNWafTQT71Qj4322u32zLZWwVGX+GTqgnwtyNdY+FvaS5i8O2dAi2sttTmLFoGpYnntVe4d8H8OJ/EYtmIO1vKojzmTNdD4ThcLhLS2rICoo2AJJ6kwNSTzqA7GYkIhZtgNa4L2yuti8Rc0ysdbeujZRqjcs2hIPtzFdr4jxYeG2LF24H3/AIfhA/5s0feiUlRCWAB/0j8poPmO4HtmUZl1MAE/ltyqFS124veEEkhSYGxMajbnTTipVDBGsnTSeemnnWeyWGDYzDB1ORr1v3GZaD6gRYAHSox89Sioo8dWomeooqR6jigyq1Qfi7hL5SxeRC1qwWd8p8SuIysRzT5gSNpnbUX8VMRQfP3ZPtBZTEpiHJssWPelD4bityZTpEw0iDoa71hyCoIMgjQjYg8xXDu3vBsLaxd4W7cZmUwuioxXM8AeesbDWut9iLRXAYcGdUDa7gNLAewIHtVgrnbXCY8YsXsFfCju1VrLibbEMxmOR1ifIUst/EBrLBMfhblj/wBS1/Etk/mPvV543b1BjlVX4xhC9m4h3YGP0/Koqx8M4nYvW1e2+YMJgfMPUcjR5dY2MeZA/WuQnsVd7tblm+9u6dXBOZGPKRRuF7VY3DKbV/ALfJ0RregZjsGhTv1gVB0e5xCyJhk01+aY+lRWeIm4geyLbKdmzafYUpw97HZM7YSxZEarnLMPoAJqDg+BV7uYI1p9GaDCt5+fuKBn+IxRYhmsoOUBifuRUGGwF2WzYm6QdfCoH3g1YlHlUlUJeH8FVAf9Zp1JZzJP1FG//DF0/hg/7mJ/U0yU1tNMAK4UqNAi+grVbLnXMAN4y8qPaoJncfU0EIwsgSzGfOIqRLC7RMeZrQZjljKNdRE6eXnU1tYmoPmW6qoc5GdzqJ2G2/Xfypt2Esl8fYYspIuL7QRoBUVzhIkG5dN1uaW16SIzGFGw60w7PIy4u03draVWUgA7ajWd2beqjv61ofmrZa0b5hVErVGa3egsTxBEME+8j9TQF17G4tLSNccwqiSags4lHEowPoaqPxLx4NsWQSJ1MdeQJ+/0oEfEuHLiHzowbvX3UyCXI/Q11HB2wqBQICiB6DQVwK1xC9hrivbOV7cEzqrD/mEwRBPmOUV2Xshxs4rCrfe33clhEyDlMFl5wSDv0570gZ42zmOtJsdhhDHYAanpFZ4vjELo5vMhtkkKp0MiPGvPTYHrNI+2XE++wjlZUFTlnTMRzIO+23nUCe58RsErpYQXHJYKWgKgkgE66kDfblVnsYmzcyvbdHXMIIOkho16EERBr59wvCnuMqJbdnYwqgasYOgGhMQZY6ACTArsvw87IPg7D53tu91gSLfiCQIylx8x1MjYa+tB0LF/IfSgOG2/EfT9aYXh4PahsGsE0BIWssK9WjGiko7YYIFlOJtZlJBGbUEGCD6GhsV8QsAm+IU+mv61yr4rcAjif8NNL1vvNtCwkN+h96r2G4XfK3IsKuUDVkVTqY/mojseI+K+AAMMzegq5cNxS3bVu6ogXEVwDuAwDCfrXzlb4dd7pmuXEUB40dB/LOmX2r6D7Mkfg8NBn+Db1/6BQNDUdy6BWxNBqZk0I4tjuH27CBbdu2rEw1xiWI2OgnU6TS6zYCvbZQSFYTcuc9Toi8hEUVjbpeSugGsz+k9DSzHXgmVV1cnWTyPTptQfQXAccL1i24MyoB9RoaMY+Kqn8NrxOHZSZyt9ioqzXX8YqgPtNxFrNosgDMOUxI8vOuU4rtBaxDEPm0/l2YHnvQXxI4k2KxF0aq1jMFKltERiDm5SdTI6gaxNVTgHCruIuSWcLHzzPpM7ig6bwbi2URaLETszaDnRfGHN4G7GV7c5lbYjQk+YMR9K51isRdwt0Jd3/lcGFYfpVm4Jxa+WyumZWEQRIIPLyBFQIsTbuXLgUKGF5u7WBBDGNOkE11rjWIGCwSWrbKCiqi5juB8zxuTvy3Nc247bOFvN3buMoDozfMoYEeCNS3iK+UGgDauskXngn+u4Xux9fpJ06VRNxHjRuhwPDl1zE6tvz/qO/wCtB2ONEWQDe8IJOWSxEjxUtxg7ohkJJ9Z058426ULglnErlK+KSMyBhmykyQfz5VBZR2pwqK7CwDcdMugGoOpk9CYnrFPuxPxMEW8MMLcclgM9uCSWPidxGgBPsBvVQwfZnF3NVRCWbKinKJY+egAiT6V1/E9lEN4XBC2yuQoBCxEAiNtaC0jEgqQdKzhjqaBwWETD4aGYkID4nMmJJEk+oFbcJxlq7Jturgb5SDE8jG3pVB/fKN2X6ivLcDbEH0rK2guwA9qyw1FBUPiFfwlsW2xbMqkOqMqlsrMvkD+xXKLh4YtvEf8A1N+694AL/ByhcrZp8R1naux9uuDrirDW25q0eTbgj3FfP/Aezt/F3u6tKJX52bRUExJ852G5+pEEXfWhba2A5GfMG0GwyxFfS3Zn/wCzww/9C3/4CuZ2+yPDcPbOa3exbJOdg5Xb5sqKyiBrpqYHPerRw7ttbAtLbtMbJQZGWfCqnIQwOxWOvKgu106GhrW1S27yssqQQRWiUHA1wCWwYJkgiZ5x/eaV8MU3LhJ32E7Dl+tWjthhu6d01BVjr1AMg+4j61XeFoyIWAGe6SiA8pBJb0ABJ9KC0dmu1jYV8i6qzBTJ0LL/AIMadKtHHviKtnubiYd7qswV8rQUOsASNSTIAMVynus6+H5bbFp2JCjUjzM5tuYq08LvEhQ+pzFzH2j3oLB2hS3mvm3Cm7mUwPEAdWzcjuetD4Nkw9kZLYKARAiY60rx2IJP4lSTabRxENbYfMHUcvOlt/iKFZnckAA6H3qgHtFxqxiCAqshX5TKsPty8jQXCuJupAVNok27hQDp4WDID6AU+xjYe3hrtgoRiGAb5DDKTPgIEx6xVIvYobAQOcflUF5xXHu8shnKsymFLKVuqp1IaJVxIEMrHflJqr4/GKZ3J1gyPpSkX25aflRPD7XeXFDj+GPmyiDHryk86DPD8P3jT/ppMM/IHpG01bsBhMNZXOqh3jV2MkcpUbLNbm1Ze0FtZVgGLe2bXUqf5j661r2M7Jfi3uK18WCoGRWEs5nWAWBKjn5kVRZOwfDbl/ESzOtq342UOhBf+UGDnXadgPCRXUrsHSkvZTgj4O063LousSDKpkgAQBEkk7mZpn3ZjNz3/wAUFJ+JfEHVLdnMQpBYxuxBKwfISD6xSb4X4G7h8aWe0wtYhbndXJBDZYYyM0gjbUdaF+JvaJbuJWwhXLZGraE5ngsJnlAEdQav/wAPHY4C0WjdoiNsx6bazQWgmvNyoPH8QSyha4wVR1qtXPiHhdQMxPIkeE+9BZOKEASxgAEk+XP7Vzbs2bOFsXb9tiTiJuLmjRZZbYjq2p9x0ovtf2pXFW/w9qVLr42PIdF6g9fSk2O4UQttbmVV7sKkT8qKF1HI/nNBSk4m9onPaZWYyzqzS0mdRI69a0HEyhDWbzDXxIFKrlPlJB5zrR/FbZUkXMrHw5CASYOYQ2sDYHrSe/w4iTI5bCKg6p8M+0pe6cPqRlZlPLTUweY1jrtXSLR0rlHwQ4YZxF9l2AtqfNvE32CfWumY/iNrD28964ttNpY8+gG5PpQKlx2bRxp56g+s0s4t2cwd/Me7FtyjKLlvwkBtJgeEn1HWiLN5WXQgmhcYmWbiknqPLyoKlhuyd3DF+8h02Vl1D6HcESkzBHkNaIsWtc0eQ8ztp6Hn61b8Fiw6xOh0IP3FV3iGH7jMdIBIX0jf1/tVCXi7rhW7yCbT6X0G5H9Q/wCZfuNOlVviNr8HelQWsuJtMpjwsMwUH399asnEAWsszeL1gT7Uq4PdDYF+9XOLIYgbeG2+YAHkQJHSNKIV8P7QW8wLhlYEw8giGIMZYgDrH3qDtBwZg3fKVa2+sg6CdJ0/Tn60kuKJ02O3l0qy9ksflJs3NVOwOwnQgeRHL0qKCxvZ57dlbxZQjaTmB+w1oXDGCQDpH1o7tNh7tiFmbJJyjSQdypO56jr7Uowzc6oMN1SZM/7ZMEg8wDVk7M463iG7i9ZQqPkLM4ZWIOUB1IK67b7xVTmCSP5Tr6GmKXcpFxVnTUTqRvof6l5ddRUHSsP2w/CnD27j3Xt3C/huBWdDbbKyZwRmgnSR9ZEEdsO35ZO7wJBLLLXJCuo5hEaGLdSJjpzoHgtmxxPCPbu5c+mVtj3hhRcU8nbKqnzWDOciqNeItXrmFxqmUaFuDRtPlefNYM+xqoTXr+Ykkzr11jlXVfg5hMZrcLAYRpADa52GmZROkEQW5xGvKncK7E3b+Lt20/0rgzG6B4VRYzHpOogdT613oWkw2HyWxlS2mVR0AECgpnafiLvfyqpYLooESDsSJ0mlb2blwxctwObMFLAbeEpBny+9L+MdobJuxcDKJgXVOgM7GNus1PZxl5RmR++tczOoHKY/OgS8awZw4GZnVR/ouVYweVtiAYmdJ/ShuHcbd1d3YsyNlIbkh1GX3Dfartb4pau2mDglWUhkMgxvAMg8t659xLgq51/CkrZuaHvLgAQpMKWaJ0Om53oJ+KcStXShLlVTXLOhbaSNy2/sKWYzjNowFRiBvsJrbGdn3BFpUZmBYtcCkq20ZW2I36Dz3rD9mbiCbmnUZhp6xNFWfsz8QO4w7WrNpVbMWl9RqAAAFIP8u/nSu9jXxN4XMRdZZ3DnMI1aEH8o5bc6FwnALb+G2zd6flBjLmGoBzKBrtM8xSm5hX1BEEEgjaCNwRy1moL4OKtZYo4KsNwQRA99vypth+PBzowjntFWDH4azikyX0DdDsy+asPEK5n2q7LYnBnvLDm9YJ0JUF0J5Ppr5N+XMLHjXC3BcRvCT4h/SeQ9D1qLG45nItuJyeKZ115jqP8AFUjhmNxckAAhhBDgRH56birdhuHFACWZ2MZmYiBpsOijX9xVQLjbZZWnQQQB6/uKAwDAcOxQOjBG33ZXBiPcn6U0vWDebIvyayY+8+n71pN2kY27V0ZcqZRbWQZMkbk6GQGOk+cUFRdfBWbbEFWFZQyD6fpWLSeEeX+f1ioq18cf8RgS4+a2Vc+YBKE/9rE+1U8PVi4BjgrG23yOpVhyKsDOnPc1WlXTz51QYw8XrU2EeDH0oc7A1O665hUB3Ccd+HvTJ7m54XQEiA2hZY2ZTDDnoOdWOz2axXFL/wDGC27qDJcvEELdyMVzZf8A8m8xoY1iqhibn8MzsRofMfsV1Ptq4t3cG34h8Mr964ZRMXSigk+UxP8AubrVQlv4biHAmVkupfsnRlBMA9GQmV0HzDT9bxwntSvE8OwtDu7g0ZWOgJ5A89KpHZO1bQd5iFZ7r6nNr9Z3J6nyp3h+MphUc2LSoBLFEUBnY7TAAnbXkNKCr9p8AwbJeDTOitJc/wCwHwqvmAJ5TSnhGGxdlx3IOWdVzALr1ZtJro//AMzNcs5bwts0akCQpnZS0yR161WeIcRu7d6jD+m6uVv+llFAUuJAVWvoFYzpZuBxA0zPBB36dKBxGMOXwhCnKBI89JzL7E0pNtgZtuLZOpRyrJPUHkfOAa1uJe521Y/1Iy/3oCsPj8vhynL0DCAP+QwCN+dGvjGEQ+ccg2unT8qQm04+ZWHrH5iiMNfg6T+lFN8KyyG1Ug6j8vvQXbPDKGXEWzK3pzj+m8ILezAz6hqNw1wXASq+IfMKg7QqrYVo0KOrx6yhj/uH0qC+d/IBUjT71OuM0MiQdCDsfI1WOE43WJkdDuKdFtiPQ1UI+K8M7s5rTIEY+HMhYg9CQ4299qCt4y6fDd7ssN+7zQQPXn1HpT3HsSrL1Gn+4bEVR7mNNs6fMdProT6jYfWgs+BuEkoBGu+m3T6/f0qkdt+LC9eFq3rbsyCeTPsT6DYe9P8Ait1bGFN24SbzaW0DECSNzG4A1g/rVAtkr4gxBM6gkGDuD61FFIQR51rh1EkNMTyAkHlHTlXrOlaXmhj0IB350BYxOUqsTGh13E/nS+NT01om1vJjXr9veoLepPrQT2CCsc6mwzScrex2j6cqHwwGorFtzI6CgLxSAKVIYyNBmESdjtqPLfzrqvbnA/iuG2WX507u4P8AqSCPeR9BXJbt85SOUHSPKu1ss4c2yDC27Y91y/2qo5DguP3UaWMsuniH1nrR2G7UQ2ZgT1HX+1C9qsCiXVKQFcHQdUY25HkQoPrNKjbIHWirXjO1VtvktlBz50MO0SxDKGHQiar9hAzAE5fPejrVvDLqQ7xzJ+YjfQbLy1JoCr/EcKf+BB8m0oR8fY/lsfViaAvEO5IUKCdFUaAdBU+GwwnUxUBlm+TqLSqvqF+p1JooYtSNFynyaRUNq7l0+VucDf1GxrZ7mYbL6qf0OooJcNiypkGCPOpeJ8SFy039Ryr9Dmn7VBgranNmGkT5jlQV25BhflB+vKgs7tlIKmD+/arNhMRmUH6jzqq2LagQDJ6k700wD8uVUN7zTrP7HSqzjbJTEO3d51Pi0jQMM2vSNR9Zp9afWq38RcUUFu2ogXAZPksae+bX/NEVbjHEmxF0udhogGwHWOpOv0oFRWLZrR7lRU5IBrGKGzAabVC2LB3HvWj4gkRyoCFbSeUio1Op9a2w58JrUN4jQYRtamEztvUSj70RYaCY9/8AFAV3UEamJA8t9ZrpuJ4jdZmOEtvdzkGQjZU0AGeByBJ89K5RiLxgqddorNjid+2VNu9dQqCq5bjCFO6iDoD0qh32wxlu5iR3RlLdtbZOXLLqzF9OXiY0ozVtjOIPecvdcs+gJO8DQT1MczJ0qJboHT61BEW+1H4q5b7tVCmQNGB0noR+tLyJmK2DiIP7NBNgzp700sKCNR6wJ+1AYC3AHnr7bfp96bWEI21NBA8MAAc0ba6jy86jZ/6pB5GPzpk2BVgJUK3UQD9qEuWGXwsNOpIoGnAMIHkM0AxqOXWPaaW8a4I2GYCc1tvlfkY5Hzo3CWDbJFu4hLW1uSGnKAC0Ppo4MCNtQOdF8Qxd3E4YplSVOqDfOpjNbHIQTpznSgUW8VIgdaY4HFEakmlVtOX3o/CJBoLJhXmDSzt/hi+GS5E928HrlcR/5AUXw+50NNbtgX7F2w27oQPI7r94qo5Elamw52Qn2pvhWCxmVgG5k6AzBB6EUbeAtwVt5lYeRj2jl+gqKrLYRwYNsj1FSHBMBmcFQDAiD9ddBr+XWnrY0MoZQNZHoYmPtQ17E94W0/4YJ8yCf37UANvBgqGnfrz/AHNAJc1OnnTlkRkyKwzRPhmBP8rA7E9QfYUjuCJ61QemGuHa02vlU97hN9E7x7ZReRLKDpqYGbMYGugojAdp7gWGuKsGQTazz+o9NKi4px83hqCzZWUOSRAf5oUaa7akwKBe9wMRHv8AvnUWavLsa0caVBYuH4izdUW8Rayz8ty3yJ8ifD9SDzFJb9nIxAmOUwGjzAJE6dajs4x1EA6eYBqS7eZiGdiToPOBsKCS2kCTtUaIWYAbsfz51lmzHXQDlRXCs+dsgUnIfmEwNtPOgathR/zZRCyFgeQzbTHL1oxboAJ1EDy5a9KVm7eVRbNxu6zZsvLNETG0xpNTrZYr4nIQ7iASecAxNA0w18kSYjmal7rvN2Kp7a/UUvceUDko5D9mpLNx20b28qAu1hrQDIAO736n19aTW8SwLBTroM0wI2Bk9acLAIjWfKleLRV0I2ZkmeQh1nqYePagiQs3OBReHGoAknnXvwyj/VfKOg6UZZ4vZt+G1bLefMnrQH4AEcjpTuzc1BHvSHC8QLnVctOcGQoJfQDX0qorGOFsYq5ZuW17ovMAtnOcZpBmBqaVcQRVLLaZsqP4SfmHXX1+u9SdpcZ3l9rqEgEQCNCQuk+8fSlWCdmLk6nck+39hUVHZPzAdc30rd7uVgAYnMJ8jFYttFw/T71o/wA46Af2oMcWw6hLLqTmuZ84PIo5UR0BWDQNWfEcLe9gg9tQzW7jFo+bKUUn20J9qrSjnVHsmgmsKlbgTpUttBUELbV5tvStru4ArNxYX1NBratExlEk7CtVH23ovhl7LcUzB5euwq48B4NZxd0pcBBKGXXSIiCeRoKQWij+DXSrMQOQ3qHG4I27jJMgGARsRyNE4S2EGpElj9Bp+YNAaMY3JQPQVIt2YnU6zNDo6/1D61NCgaGdOUxQTpeC7ip1xU7Ck7OCZ28qmF8DQUDTD2GvXMqlQQpbxNlBC6kAncxypVxFtiOe/qJGvsRRIRLjchrtJn1qC7YJDjmuo+xP60BC8HnV20qe5ibVtQBEilV28SSSTrWcLi1R5NtWBGgbWD16VbEMsJibj+JEhQJLnQCNdzufStH4o16Lazl/m6t5RyHlQOMx73PmbTYDYAdABTLsjwpbrM74hLCpsWgksdgFkE+1RTHhWCsm8oxNtnUqRlQRlJBCs0EQJiqfgkysQ0g6g+R2rpox9q7eupaULACEhYLZRGYyJJJnlVB4gpzl/wCYNleP6tw3uv3BqgG+RnOvIdPKtUjPOmgrS7u370r2GghzziB+/rUF++G47wXrRUMsLmB5hwytHsK57jMOEuPbE+BmXz8JI/Srt8NL8Yi6BztjlOzAfqapuL1u3WOpN1/ux1qiBV3om0kkCKhtjf2rbMSf39KghcAuek1rdOkVqmxPWvRBFBGDTbDcduJBRir9Rz9qW3Vhq8ooCkedfOfrW1++2cjQ66VphjBnlWLg8U+f60E1uy5Ow67H+9b/AI24BGkelGWLw9xRGIsq0GIPP98udAttO7tGVSY5zrHvWUxcf8Nfq396JS0FIYcjPtU+L4YScybHcUAlrHQZCajnmP8Aajb1+4igvbKi6krJ3GozbdDt6GgLuFbME2LED66T6Vf+1+FY2VKn/TIGjaiRliBtIigoQu+la3bJiQCR1jT61bbOERPltrHWAT9ztRGZHU8/L7VdRTLeHze9T8Sw2TuxpoDBA1PP86f8H4I73mt24yhS5mdBsQAAST6CaC43YQXAs5sqEkSNDPQEx6GD5VFH9kL2TDvC+MuSG6wBpSXiyxfzn5LsK/PLOqN7GPvT3svdBtMkAQSR56a0px2G7xblv1j8xVRWrwILAghgSD6gxW9pdhtA+9HcWUN3d+NLqw/ldTwsPfRvrUFq34SRzqKddhLjrij3ejNbIEiQTmUgNGw8+VV/GNDsDuWYn1zGrZ2CJXGKZUAW3zEiRlADN7wKqmIui5duOJys5K6awSSJ9qowg0PtWLi5ZPIgx9K3t6SK0ZvAw/MfWDUAqLUtsAtr51ogre1oSRrQb4y2JEaiPyqJFqW8DA6VGtBumlbAyDWY0qVE086AvDJmUH9+dH2H3XelNm46wAdd461qmIuKZoG9y3lEgetD4vFMMuUkACf7V7DcX5ODUOLuBiCNv0oIHzu06ljt+lWvj/FFFnukui475TcyggJl1yydyTH086U8MyBsxbLGvmaeY/hWGuIbhuC28SDuG9QNfegJxGgPpv7bUp4Q8Wp8qj/+ONBW7bBMaFdNdtRW3DkixPOge8DS3kuX8Td7qxOUqHIa+R/KQpDFB0ET1qo4nErcusba5LYEICAsLy0G339TQ2ItjwmDOx6AnYVNh7XgN17gG6iT4tNAAN4oGnZm8ASs6gz7GsYggXMw2mlnDLgS4G9hPP26UdiRmZx7/rQaXMJmtX7QEie+QeY3A9QTSixcggER5U84KzG7bABJmI6zSvG4Pu77p0aR/tOq/bSg9+IyK7LMlGQRyzgJP3NKlECKYY35ff8AWhQvlQRoeXWt8QTk15nTWo2MVHcNBGRUtieRitStThRoOlBo+ka71ou9SNEgVqV1oJA23lWqE60Xg7YLGWiEYgxPiCmB70KtwAc6Ax9QpHQe1byG2iazhLwyidtprNzD80Ou/wDjSghSyCYJH0+1ZFrWKa2wuXxKx8gI+3zUAnjYtG/Kdh086Br2WwKXLrq8aIWAOxIZZH0Jo7i/CFsXxkM2LkZSTOUNoVP5g0JwjhVy8wtoQjtorMSo5HkJ5c6PvcEu2ywuAuwIlhLKY1EkTA08qAThnD80u3nFT5Rlyjr7RTK6AqQBoKVI2/kTv+/OghxWAzYa/cAju2kexUf+6qwtw661Zjxfu7OIsRPeAj0mP7VVkbegIsDxDWabW7niBpZgUkzR9veNBFA1xnDWs2Uxa3AC12FUbgrJDT6jb0objZ75LWJghiMr9CCTB+s/Wh8a7MAqkj357aDlyFMOH3lXDXLdyRKHX/8ApY0/q/KgrWNcFRvv+poVWNZxLgxUYmg2yztv61GN6mC1rbSgwq+IUZbsMxCqpLMYAG5J2A961wdv5if5V/PT+9SXZJ0nTnQCYi2Q+UiCuh9QYI+tZRQAaxeXKda1hjqBNAZgrQYgEwDvrBjnqecTTyz2QtuZW9lt8u8EGPIgQaR8PxhttmVfEOcwRVjw3bG4BlJJ02A0++lUKeJ4ZMOcttu8U6EkaZh0NSYNG0Y20YHku/61eOB27GJtZLuRm3ylcpAbmsn01EelU7H4O5hbz2c4QbqCdCp+UzvQFYIqZhSB7R9oH1FKsRhu6ussGNxGuh9DR9m8BqQnTMrQD9a34zeRktlWUspgwZ8J6+hH3qDPDr6qwJAOVgdQ52OxExXbrnCbTqr2rawwBgHL4TqCI51wQ4hhoIArsfZ7i14YSwzNYde7WV1QgQN2kiY5QKooGMeFPlSlW1M84Ner1QF9leHWr2MKXVzCOpH1iq92n4etnF37aABUfwgTABAIGter1BrgdFmt7TeKvV6gb4LDggt5flS7jt2Itj+cZifKTA+or1eoEF4RFTLhiULiIBAPWSCfppWa9QasNK1RdJrFeoLBwnhJfCYu9m/0gkCPm3Jk8tKQveJ8q9XqBlwzAl1NzwsEMsG5+g/vVvSLbW7SogL6iB4deumler1Btxfg6ZkF6PG0KyIJHLUGOfnWW7K4bDL3757mWTExPsPPzNer1Asx+PZbJu2UW2oJtlS3easNGUsvhIA5eVVvEXs4UlnZxoS5kZeQXmOder1AVbvDJDLPnMEfSo7QmfSvV6gmaMoNdY4HwMfhsO4bXu1bXUTAO1Zr1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56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6158">
        <p:wipe/>
      </p:transition>
    </mc:Choice>
    <mc:Fallback xmlns="">
      <p:transition spd="slow" advClick="0" advTm="26158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paedagogik.net/wochenthemen/drittesreich/img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346" y="196260"/>
            <a:ext cx="4058812" cy="554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4445000" cy="707886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7000" b="1" dirty="0" smtClean="0">
                <a:latin typeface="Calibri" panose="020F0502020204030204" pitchFamily="34" charset="0"/>
              </a:rPr>
              <a:t>A</a:t>
            </a:r>
            <a:r>
              <a:rPr lang="en-GB" sz="5000" b="1" dirty="0" smtClean="0">
                <a:latin typeface="Calibri" panose="020F0502020204030204" pitchFamily="34" charset="0"/>
              </a:rPr>
              <a:t>rrest </a:t>
            </a:r>
            <a:r>
              <a:rPr lang="en-GB" sz="4000" b="1" dirty="0" smtClean="0">
                <a:latin typeface="Calibri" panose="020F0502020204030204" pitchFamily="34" charset="0"/>
              </a:rPr>
              <a:t> </a:t>
            </a:r>
            <a:r>
              <a:rPr lang="en-GB" sz="3200" b="1" dirty="0" smtClean="0">
                <a:latin typeface="Calibri" panose="020F0502020204030204" pitchFamily="34" charset="0"/>
              </a:rPr>
              <a:t/>
            </a:r>
            <a:br>
              <a:rPr lang="en-GB" sz="3200" b="1" dirty="0" smtClean="0">
                <a:latin typeface="Calibri" panose="020F0502020204030204" pitchFamily="34" charset="0"/>
              </a:rPr>
            </a:br>
            <a:r>
              <a:rPr lang="en-GB" sz="3600" b="1" dirty="0" smtClean="0">
                <a:latin typeface="Calibri" panose="020F0502020204030204" pitchFamily="34" charset="0"/>
              </a:rPr>
              <a:t>The SS</a:t>
            </a:r>
            <a:r>
              <a:rPr lang="en-GB" sz="3200" b="1" dirty="0" smtClean="0">
                <a:latin typeface="Calibri" panose="020F0502020204030204" pitchFamily="34" charset="0"/>
              </a:rPr>
              <a:t/>
            </a:r>
            <a:br>
              <a:rPr lang="en-GB" sz="3200" b="1" dirty="0" smtClean="0">
                <a:latin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</a:rPr>
              <a:t>The </a:t>
            </a:r>
            <a:r>
              <a:rPr lang="en-GB" dirty="0">
                <a:latin typeface="Calibri" panose="020F0502020204030204" pitchFamily="34" charset="0"/>
              </a:rPr>
              <a:t>SS was created in </a:t>
            </a:r>
            <a:r>
              <a:rPr lang="en-GB" dirty="0" smtClean="0">
                <a:latin typeface="Calibri" panose="020F0502020204030204" pitchFamily="34" charset="0"/>
              </a:rPr>
              <a:t>1925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</a:rPr>
              <a:t>and </a:t>
            </a:r>
            <a:r>
              <a:rPr lang="en-GB" dirty="0">
                <a:latin typeface="Calibri" panose="020F0502020204030204" pitchFamily="34" charset="0"/>
              </a:rPr>
              <a:t>was </a:t>
            </a:r>
            <a:r>
              <a:rPr lang="en-GB" dirty="0" smtClean="0">
                <a:latin typeface="Calibri" panose="020F0502020204030204" pitchFamily="34" charset="0"/>
              </a:rPr>
              <a:t>led by Heinrich </a:t>
            </a:r>
            <a:r>
              <a:rPr lang="en-GB" dirty="0">
                <a:latin typeface="Calibri" panose="020F0502020204030204" pitchFamily="34" charset="0"/>
              </a:rPr>
              <a:t>Himmler. The SS were the </a:t>
            </a:r>
            <a:r>
              <a:rPr lang="en-GB" dirty="0" smtClean="0">
                <a:latin typeface="Calibri" panose="020F0502020204030204" pitchFamily="34" charset="0"/>
              </a:rPr>
              <a:t>fanatic, loyal </a:t>
            </a:r>
            <a:r>
              <a:rPr lang="en-GB" dirty="0">
                <a:latin typeface="Calibri" panose="020F0502020204030204" pitchFamily="34" charset="0"/>
              </a:rPr>
              <a:t>Nazi soldiers. They would be used to beat up and arrest any opposition</a:t>
            </a:r>
            <a:r>
              <a:rPr lang="en-GB" dirty="0" smtClean="0">
                <a:latin typeface="Calibri" panose="020F0502020204030204" pitchFamily="34" charset="0"/>
              </a:rPr>
              <a:t>.</a:t>
            </a:r>
            <a:br>
              <a:rPr lang="en-GB" dirty="0" smtClean="0">
                <a:latin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</a:rPr>
              <a:t/>
            </a:r>
            <a:br>
              <a:rPr lang="en-GB" dirty="0" smtClean="0">
                <a:latin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</a:rPr>
              <a:t>The </a:t>
            </a:r>
            <a:r>
              <a:rPr lang="en-GB" dirty="0">
                <a:latin typeface="Calibri" panose="020F0502020204030204" pitchFamily="34" charset="0"/>
              </a:rPr>
              <a:t>SS was split into </a:t>
            </a:r>
            <a:r>
              <a:rPr lang="en-GB" dirty="0" smtClean="0">
                <a:latin typeface="Calibri" panose="020F0502020204030204" pitchFamily="34" charset="0"/>
              </a:rPr>
              <a:t>3 areas…</a:t>
            </a:r>
            <a:br>
              <a:rPr lang="en-GB" dirty="0" smtClean="0">
                <a:latin typeface="Calibri" panose="020F0502020204030204" pitchFamily="34" charset="0"/>
              </a:rPr>
            </a:br>
            <a:endParaRPr lang="en-GB" sz="800" b="1" dirty="0" smtClean="0">
              <a:latin typeface="Calibri" panose="020F0502020204030204" pitchFamily="34" charset="0"/>
            </a:endParaRPr>
          </a:p>
          <a:p>
            <a:r>
              <a:rPr lang="en-GB" b="1" dirty="0" smtClean="0">
                <a:latin typeface="Calibri" panose="020F0502020204030204" pitchFamily="34" charset="0"/>
              </a:rPr>
              <a:t>1: The SS was Hitler’s private </a:t>
            </a:r>
            <a:r>
              <a:rPr lang="en-GB" b="1" dirty="0">
                <a:latin typeface="Calibri" panose="020F0502020204030204" pitchFamily="34" charset="0"/>
              </a:rPr>
              <a:t>a</a:t>
            </a:r>
            <a:r>
              <a:rPr lang="en-GB" b="1" dirty="0" smtClean="0">
                <a:latin typeface="Calibri" panose="020F0502020204030204" pitchFamily="34" charset="0"/>
              </a:rPr>
              <a:t>rmy </a:t>
            </a:r>
            <a:r>
              <a:rPr lang="en-GB" b="1" dirty="0">
                <a:latin typeface="Calibri" panose="020F0502020204030204" pitchFamily="34" charset="0"/>
              </a:rPr>
              <a:t/>
            </a:r>
            <a:br>
              <a:rPr lang="en-GB" b="1" dirty="0">
                <a:latin typeface="Calibri" panose="020F0502020204030204" pitchFamily="34" charset="0"/>
              </a:rPr>
            </a:br>
            <a:r>
              <a:rPr lang="en-GB" b="1" dirty="0" smtClean="0">
                <a:latin typeface="Calibri" panose="020F0502020204030204" pitchFamily="34" charset="0"/>
              </a:rPr>
              <a:t>2: </a:t>
            </a:r>
            <a:r>
              <a:rPr lang="en-GB" b="1" dirty="0" err="1" smtClean="0">
                <a:latin typeface="Calibri" panose="020F0502020204030204" pitchFamily="34" charset="0"/>
              </a:rPr>
              <a:t>Waffen</a:t>
            </a:r>
            <a:r>
              <a:rPr lang="en-GB" b="1" dirty="0" smtClean="0">
                <a:latin typeface="Calibri" panose="020F0502020204030204" pitchFamily="34" charset="0"/>
              </a:rPr>
              <a:t> SS </a:t>
            </a:r>
            <a:r>
              <a:rPr lang="en-GB" b="1" dirty="0">
                <a:latin typeface="Calibri" panose="020F0502020204030204" pitchFamily="34" charset="0"/>
              </a:rPr>
              <a:t>f</a:t>
            </a:r>
            <a:r>
              <a:rPr lang="en-GB" b="1" dirty="0" smtClean="0">
                <a:latin typeface="Calibri" panose="020F0502020204030204" pitchFamily="34" charset="0"/>
              </a:rPr>
              <a:t>ought </a:t>
            </a:r>
            <a:r>
              <a:rPr lang="en-GB" b="1" dirty="0">
                <a:latin typeface="Calibri" panose="020F0502020204030204" pitchFamily="34" charset="0"/>
              </a:rPr>
              <a:t>with </a:t>
            </a:r>
            <a:r>
              <a:rPr lang="en-GB" b="1" dirty="0" smtClean="0">
                <a:latin typeface="Calibri" panose="020F0502020204030204" pitchFamily="34" charset="0"/>
              </a:rPr>
              <a:t>the regular army</a:t>
            </a:r>
            <a:endParaRPr lang="en-GB" b="1" dirty="0">
              <a:latin typeface="Calibri" panose="020F0502020204030204" pitchFamily="34" charset="0"/>
            </a:endParaRPr>
          </a:p>
          <a:p>
            <a:r>
              <a:rPr lang="en-GB" b="1" dirty="0" smtClean="0">
                <a:latin typeface="Calibri" panose="020F0502020204030204" pitchFamily="34" charset="0"/>
              </a:rPr>
              <a:t>3: Death’s Head Units </a:t>
            </a:r>
            <a:r>
              <a:rPr lang="en-GB" dirty="0" smtClean="0">
                <a:latin typeface="Calibri" panose="020F0502020204030204" pitchFamily="34" charset="0"/>
              </a:rPr>
              <a:t>ran concentration camps</a:t>
            </a:r>
          </a:p>
          <a:p>
            <a:pPr algn="ctr"/>
            <a:endParaRPr lang="en-GB" sz="1000" dirty="0">
              <a:latin typeface="Calibri" panose="020F0502020204030204" pitchFamily="34" charset="0"/>
            </a:endParaRPr>
          </a:p>
          <a:p>
            <a:pPr algn="ctr"/>
            <a:r>
              <a:rPr lang="en-GB" sz="3600" b="1" dirty="0" smtClean="0">
                <a:latin typeface="Calibri" panose="020F0502020204030204" pitchFamily="34" charset="0"/>
              </a:rPr>
              <a:t>ORPO </a:t>
            </a:r>
            <a:r>
              <a:rPr lang="en-GB" sz="3200" b="1" dirty="0" smtClean="0">
                <a:latin typeface="Calibri" panose="020F0502020204030204" pitchFamily="34" charset="0"/>
              </a:rPr>
              <a:t>(</a:t>
            </a:r>
            <a:r>
              <a:rPr lang="en-GB" sz="3200" b="1" dirty="0" err="1" smtClean="0">
                <a:latin typeface="Calibri" panose="020F0502020204030204" pitchFamily="34" charset="0"/>
              </a:rPr>
              <a:t>Ordnungspolizei</a:t>
            </a:r>
            <a:r>
              <a:rPr lang="en-GB" sz="3200" b="1" dirty="0" smtClean="0">
                <a:latin typeface="Calibri" panose="020F0502020204030204" pitchFamily="34" charset="0"/>
              </a:rPr>
              <a:t>)</a:t>
            </a:r>
            <a:endParaRPr lang="en-GB" sz="3200" dirty="0">
              <a:latin typeface="Calibri" panose="020F0502020204030204" pitchFamily="34" charset="0"/>
            </a:endParaRPr>
          </a:p>
          <a:p>
            <a:pPr algn="ctr"/>
            <a:r>
              <a:rPr lang="en-GB" sz="800" dirty="0">
                <a:latin typeface="Calibri" panose="020F0502020204030204" pitchFamily="34" charset="0"/>
              </a:rPr>
              <a:t/>
            </a:r>
            <a:br>
              <a:rPr lang="en-GB" sz="800" dirty="0">
                <a:latin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</a:rPr>
              <a:t>The </a:t>
            </a:r>
            <a:r>
              <a:rPr lang="en-GB" b="1" dirty="0">
                <a:latin typeface="Calibri" panose="020F0502020204030204" pitchFamily="34" charset="0"/>
              </a:rPr>
              <a:t>ORPO </a:t>
            </a:r>
            <a:r>
              <a:rPr lang="en-GB" dirty="0">
                <a:latin typeface="Calibri" panose="020F0502020204030204" pitchFamily="34" charset="0"/>
              </a:rPr>
              <a:t>was the standard police force and was also controlled by </a:t>
            </a:r>
            <a:r>
              <a:rPr lang="en-GB" dirty="0" smtClean="0">
                <a:latin typeface="Calibri" panose="020F0502020204030204" pitchFamily="34" charset="0"/>
              </a:rPr>
              <a:t>Himmler.</a:t>
            </a:r>
            <a:br>
              <a:rPr lang="en-GB" dirty="0" smtClean="0">
                <a:latin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</a:rPr>
              <a:t/>
            </a:r>
            <a:br>
              <a:rPr lang="en-GB" dirty="0" smtClean="0">
                <a:latin typeface="Calibri" panose="020F0502020204030204" pitchFamily="34" charset="0"/>
              </a:rPr>
            </a:br>
            <a:endParaRPr lang="en-GB" dirty="0" smtClean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</p:txBody>
      </p:sp>
      <p:pic>
        <p:nvPicPr>
          <p:cNvPr id="1026" name="Picture 2" descr="http://fc06.deviantart.net/fs71/i/2011/324/8/b/that_gestapo_guy_by_tiriol-d4gr68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799" y="1760597"/>
            <a:ext cx="3432175" cy="457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resy-siberia.org/hom/files/SS-arrests-750x10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055" y="616955"/>
            <a:ext cx="4140311" cy="5652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encrypted-tbn0.gstatic.com/images?q=tbn:ANd9GcTfOaEfvBQ8F8BBdvMr3IA8ubdAimGH7lJ2o2pabJW4Y3fOfgl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02" y="1062472"/>
            <a:ext cx="4114372" cy="568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081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42221">
        <p:wipe/>
      </p:transition>
    </mc:Choice>
    <mc:Fallback xmlns="">
      <p:transition spd="slow" advClick="0" advTm="42221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445000" cy="717119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7000" b="1" dirty="0" smtClean="0">
                <a:latin typeface="Calibri" panose="020F0502020204030204" pitchFamily="34" charset="0"/>
              </a:rPr>
              <a:t>A</a:t>
            </a:r>
            <a:r>
              <a:rPr lang="en-GB" sz="5000" b="1" dirty="0" smtClean="0">
                <a:latin typeface="Calibri" panose="020F0502020204030204" pitchFamily="34" charset="0"/>
              </a:rPr>
              <a:t>rrest 2 </a:t>
            </a:r>
            <a:r>
              <a:rPr lang="en-GB" sz="3200" b="1" dirty="0" smtClean="0">
                <a:latin typeface="Calibri" panose="020F0502020204030204" pitchFamily="34" charset="0"/>
              </a:rPr>
              <a:t/>
            </a:r>
            <a:br>
              <a:rPr lang="en-GB" sz="3200" b="1" dirty="0" smtClean="0">
                <a:latin typeface="Calibri" panose="020F0502020204030204" pitchFamily="34" charset="0"/>
              </a:rPr>
            </a:br>
            <a:r>
              <a:rPr lang="en-GB" sz="3600" b="1" dirty="0" smtClean="0">
                <a:latin typeface="Calibri" panose="020F0502020204030204" pitchFamily="34" charset="0"/>
              </a:rPr>
              <a:t>Gestapo</a:t>
            </a:r>
            <a:endParaRPr lang="en-GB" sz="3600" dirty="0">
              <a:latin typeface="Calibri" panose="020F0502020204030204" pitchFamily="34" charset="0"/>
            </a:endParaRPr>
          </a:p>
          <a:p>
            <a:pPr algn="ctr"/>
            <a:r>
              <a:rPr lang="en-GB" sz="2000" dirty="0"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GB" sz="2000" dirty="0" smtClean="0">
                <a:latin typeface="Calibri" panose="020F0502020204030204" pitchFamily="34" charset="0"/>
              </a:rPr>
              <a:t>The Gestapo were </a:t>
            </a:r>
            <a:r>
              <a:rPr lang="en-GB" sz="2000" dirty="0">
                <a:latin typeface="Calibri" panose="020F0502020204030204" pitchFamily="34" charset="0"/>
              </a:rPr>
              <a:t>the </a:t>
            </a:r>
            <a:r>
              <a:rPr lang="en-GB" sz="2000" b="1" dirty="0">
                <a:latin typeface="Calibri" panose="020F0502020204030204" pitchFamily="34" charset="0"/>
              </a:rPr>
              <a:t>Nazis </a:t>
            </a:r>
            <a:r>
              <a:rPr lang="en-GB" sz="2000" b="1" dirty="0" smtClean="0">
                <a:latin typeface="Calibri" panose="020F0502020204030204" pitchFamily="34" charset="0"/>
              </a:rPr>
              <a:t>Secret Police </a:t>
            </a:r>
            <a:r>
              <a:rPr lang="en-GB" sz="2000" dirty="0" smtClean="0">
                <a:latin typeface="Calibri" panose="020F0502020204030204" pitchFamily="34" charset="0"/>
              </a:rPr>
              <a:t>and were also led </a:t>
            </a:r>
            <a:r>
              <a:rPr lang="en-GB" sz="2000" dirty="0">
                <a:latin typeface="Calibri" panose="020F0502020204030204" pitchFamily="34" charset="0"/>
              </a:rPr>
              <a:t>by Himmler.  They tapped </a:t>
            </a:r>
            <a:r>
              <a:rPr lang="en-GB" sz="2000" dirty="0" smtClean="0">
                <a:latin typeface="Calibri" panose="020F0502020204030204" pitchFamily="34" charset="0"/>
              </a:rPr>
              <a:t>telephones and </a:t>
            </a:r>
            <a:r>
              <a:rPr lang="en-GB" sz="2000" dirty="0">
                <a:latin typeface="Calibri" panose="020F0502020204030204" pitchFamily="34" charset="0"/>
              </a:rPr>
              <a:t>spied on people. They had </a:t>
            </a:r>
            <a:r>
              <a:rPr lang="en-GB" sz="2000" b="1" dirty="0">
                <a:latin typeface="Calibri" panose="020F0502020204030204" pitchFamily="34" charset="0"/>
              </a:rPr>
              <a:t>informers</a:t>
            </a:r>
            <a:r>
              <a:rPr lang="en-GB" sz="2000" dirty="0">
                <a:latin typeface="Calibri" panose="020F0502020204030204" pitchFamily="34" charset="0"/>
              </a:rPr>
              <a:t> who would tell on anyone who spoke against the Nazis. People were scared that their friends or neighbours might be Gestapo informers and were scared to speak against Hitler</a:t>
            </a:r>
            <a:r>
              <a:rPr lang="en-GB" sz="2000" dirty="0" smtClean="0">
                <a:latin typeface="Calibri" panose="020F0502020204030204" pitchFamily="34" charset="0"/>
              </a:rPr>
              <a:t>.</a:t>
            </a:r>
            <a:br>
              <a:rPr lang="en-GB" sz="2000" dirty="0" smtClean="0">
                <a:latin typeface="Calibri" panose="020F0502020204030204" pitchFamily="34" charset="0"/>
              </a:rPr>
            </a:br>
            <a:r>
              <a:rPr lang="en-GB" sz="2000" dirty="0" smtClean="0">
                <a:latin typeface="Calibri" panose="020F0502020204030204" pitchFamily="34" charset="0"/>
              </a:rPr>
              <a:t/>
            </a:r>
            <a:br>
              <a:rPr lang="en-GB" sz="2000" dirty="0" smtClean="0">
                <a:latin typeface="Calibri" panose="020F0502020204030204" pitchFamily="34" charset="0"/>
              </a:rPr>
            </a:br>
            <a:r>
              <a:rPr lang="en-GB" sz="2000" dirty="0" smtClean="0">
                <a:latin typeface="Calibri" panose="020F0502020204030204" pitchFamily="34" charset="0"/>
              </a:rPr>
              <a:t>This fear and paranoia was a very effective way to ensure that grumbling was kept to behind closed doors!</a:t>
            </a:r>
            <a:br>
              <a:rPr lang="en-GB" sz="2000" dirty="0" smtClean="0">
                <a:latin typeface="Calibri" panose="020F0502020204030204" pitchFamily="34" charset="0"/>
              </a:rPr>
            </a:br>
            <a:r>
              <a:rPr lang="en-GB" sz="2000" dirty="0" smtClean="0">
                <a:latin typeface="Calibri" panose="020F0502020204030204" pitchFamily="34" charset="0"/>
              </a:rPr>
              <a:t/>
            </a:r>
            <a:br>
              <a:rPr lang="en-GB" sz="2000" dirty="0" smtClean="0">
                <a:latin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</a:rPr>
              <a:t/>
            </a:r>
            <a:br>
              <a:rPr lang="en-GB" dirty="0" smtClean="0">
                <a:latin typeface="Calibri" panose="020F0502020204030204" pitchFamily="34" charset="0"/>
              </a:rPr>
            </a:br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https://encrypted-tbn0.gstatic.com/images?q=tbn:ANd9GcSlmyWwcnnKRqHKG7-JJkKmvDkLeJnAmiSK0ErYPdYu-2fhEopbf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407" y="418552"/>
            <a:ext cx="5582901" cy="4039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3.wikia.nocookie.net/__cb20110619051110/deadliestfiction/images/3/36/Gestapo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8"/>
          <a:stretch/>
        </p:blipFill>
        <p:spPr bwMode="auto">
          <a:xfrm>
            <a:off x="5779135" y="1485900"/>
            <a:ext cx="5238750" cy="3646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bonillo.xavierre.com/exercises/imageshp/Indy/9Gestapoage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42" y="2176745"/>
            <a:ext cx="5388036" cy="4276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64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873">
        <p:wipe/>
      </p:transition>
    </mc:Choice>
    <mc:Fallback xmlns="">
      <p:transition spd="slow" advClick="0" advTm="2873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445000" cy="701730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7000" b="1" dirty="0" smtClean="0">
                <a:latin typeface="Calibri" panose="020F0502020204030204" pitchFamily="34" charset="0"/>
              </a:rPr>
              <a:t>T</a:t>
            </a:r>
            <a:r>
              <a:rPr lang="en-GB" sz="5000" b="1" dirty="0" smtClean="0">
                <a:latin typeface="Calibri" panose="020F0502020204030204" pitchFamily="34" charset="0"/>
              </a:rPr>
              <a:t>rial</a:t>
            </a:r>
            <a:r>
              <a:rPr lang="en-GB" sz="3200" b="1" dirty="0" smtClean="0">
                <a:latin typeface="Calibri" panose="020F0502020204030204" pitchFamily="34" charset="0"/>
              </a:rPr>
              <a:t/>
            </a:r>
            <a:br>
              <a:rPr lang="en-GB" sz="3200" b="1" dirty="0" smtClean="0">
                <a:latin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</a:rPr>
              <a:t>O</a:t>
            </a:r>
            <a:r>
              <a:rPr lang="en-GB" dirty="0" smtClean="0">
                <a:latin typeface="Calibri" panose="020F0502020204030204" pitchFamily="34" charset="0"/>
              </a:rPr>
              <a:t>nce a </a:t>
            </a:r>
            <a:r>
              <a:rPr lang="en-GB" dirty="0">
                <a:latin typeface="Calibri" panose="020F0502020204030204" pitchFamily="34" charset="0"/>
              </a:rPr>
              <a:t>person was arrested by the SS or Gestapo they were taken to </a:t>
            </a:r>
            <a:r>
              <a:rPr lang="en-GB" b="1" dirty="0">
                <a:latin typeface="Calibri" panose="020F0502020204030204" pitchFamily="34" charset="0"/>
              </a:rPr>
              <a:t>court</a:t>
            </a:r>
            <a:r>
              <a:rPr lang="en-GB" dirty="0">
                <a:latin typeface="Calibri" panose="020F0502020204030204" pitchFamily="34" charset="0"/>
              </a:rPr>
              <a:t>. The police, courts and </a:t>
            </a:r>
            <a:r>
              <a:rPr lang="en-GB" b="1" dirty="0">
                <a:latin typeface="Calibri" panose="020F0502020204030204" pitchFamily="34" charset="0"/>
              </a:rPr>
              <a:t>judges</a:t>
            </a:r>
            <a:r>
              <a:rPr lang="en-GB" dirty="0">
                <a:latin typeface="Calibri" panose="020F0502020204030204" pitchFamily="34" charset="0"/>
              </a:rPr>
              <a:t> had been taken over by the Nazis. Judges had to swear an </a:t>
            </a:r>
            <a:r>
              <a:rPr lang="en-GB" b="1" dirty="0">
                <a:latin typeface="Calibri" panose="020F0502020204030204" pitchFamily="34" charset="0"/>
              </a:rPr>
              <a:t>oath of loyalty </a:t>
            </a:r>
            <a:r>
              <a:rPr lang="en-GB" dirty="0">
                <a:latin typeface="Calibri" panose="020F0502020204030204" pitchFamily="34" charset="0"/>
              </a:rPr>
              <a:t>to </a:t>
            </a:r>
            <a:r>
              <a:rPr lang="en-GB" dirty="0" smtClean="0">
                <a:latin typeface="Calibri" panose="020F0502020204030204" pitchFamily="34" charset="0"/>
              </a:rPr>
              <a:t>Hitler. Those who refused were dismissed or worse. It was therefore very easy </a:t>
            </a:r>
            <a:r>
              <a:rPr lang="en-GB" dirty="0">
                <a:latin typeface="Calibri" panose="020F0502020204030204" pitchFamily="34" charset="0"/>
              </a:rPr>
              <a:t>for </a:t>
            </a:r>
            <a:r>
              <a:rPr lang="en-GB" dirty="0" smtClean="0">
                <a:latin typeface="Calibri" panose="020F0502020204030204" pitchFamily="34" charset="0"/>
              </a:rPr>
              <a:t>the Nazis </a:t>
            </a:r>
            <a:r>
              <a:rPr lang="en-GB" dirty="0">
                <a:latin typeface="Calibri" panose="020F0502020204030204" pitchFamily="34" charset="0"/>
              </a:rPr>
              <a:t>to get people put imprison even without </a:t>
            </a:r>
            <a:r>
              <a:rPr lang="en-GB" dirty="0" smtClean="0">
                <a:latin typeface="Calibri" panose="020F0502020204030204" pitchFamily="34" charset="0"/>
              </a:rPr>
              <a:t>any real evidence against them. </a:t>
            </a:r>
            <a:br>
              <a:rPr lang="en-GB" dirty="0" smtClean="0">
                <a:latin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</a:rPr>
              <a:t/>
            </a:r>
            <a:br>
              <a:rPr lang="en-GB" dirty="0" smtClean="0">
                <a:latin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</a:rPr>
              <a:t>As a result of the </a:t>
            </a:r>
            <a:r>
              <a:rPr lang="en-GB" b="1" dirty="0" smtClean="0">
                <a:latin typeface="Calibri" panose="020F0502020204030204" pitchFamily="34" charset="0"/>
              </a:rPr>
              <a:t>Enabling Law </a:t>
            </a:r>
            <a:r>
              <a:rPr lang="en-GB" dirty="0" smtClean="0">
                <a:latin typeface="Calibri" panose="020F0502020204030204" pitchFamily="34" charset="0"/>
              </a:rPr>
              <a:t>Hitler was able to make any laws he wanted. He used this as a way to find excuses to imprison or kill off opponents. He even created a law that forbade the telling of anti-Nazi jokes.</a:t>
            </a:r>
            <a:endParaRPr lang="en-GB" dirty="0">
              <a:latin typeface="Calibri" panose="020F0502020204030204" pitchFamily="34" charset="0"/>
            </a:endParaRPr>
          </a:p>
          <a:p>
            <a:pPr algn="ctr"/>
            <a:r>
              <a:rPr lang="en-GB" dirty="0">
                <a:latin typeface="Calibri" panose="020F0502020204030204" pitchFamily="34" charset="0"/>
              </a:rPr>
              <a:t> </a:t>
            </a:r>
            <a:endParaRPr lang="en-GB" b="1" dirty="0">
              <a:latin typeface="Calibri" panose="020F0502020204030204" pitchFamily="34" charset="0"/>
            </a:endParaRPr>
          </a:p>
          <a:p>
            <a:pPr algn="ctr"/>
            <a:r>
              <a:rPr lang="en-GB" b="1" dirty="0" smtClean="0">
                <a:latin typeface="Calibri" panose="020F0502020204030204" pitchFamily="34" charset="0"/>
              </a:rPr>
              <a:t>Number of crimes punishable </a:t>
            </a:r>
            <a:r>
              <a:rPr lang="en-GB" b="1" dirty="0">
                <a:latin typeface="Calibri" panose="020F0502020204030204" pitchFamily="34" charset="0"/>
              </a:rPr>
              <a:t>by </a:t>
            </a:r>
            <a:r>
              <a:rPr lang="en-GB" b="1" dirty="0" smtClean="0">
                <a:latin typeface="Calibri" panose="020F0502020204030204" pitchFamily="34" charset="0"/>
              </a:rPr>
              <a:t>death.</a:t>
            </a:r>
            <a:endParaRPr lang="en-GB" b="1" dirty="0">
              <a:latin typeface="Calibri" panose="020F0502020204030204" pitchFamily="34" charset="0"/>
            </a:endParaRPr>
          </a:p>
          <a:p>
            <a:pPr algn="ctr"/>
            <a:r>
              <a:rPr lang="en-GB" dirty="0" smtClean="0">
                <a:latin typeface="Calibri" panose="020F0502020204030204" pitchFamily="34" charset="0"/>
              </a:rPr>
              <a:t/>
            </a:r>
            <a:br>
              <a:rPr lang="en-GB" dirty="0" smtClean="0">
                <a:latin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</a:rPr>
              <a:t>1933 = 3</a:t>
            </a:r>
            <a:endParaRPr lang="en-GB" dirty="0">
              <a:latin typeface="Calibri" panose="020F0502020204030204" pitchFamily="34" charset="0"/>
            </a:endParaRPr>
          </a:p>
          <a:p>
            <a:pPr algn="ctr"/>
            <a:r>
              <a:rPr lang="en-GB" dirty="0" smtClean="0">
                <a:latin typeface="Calibri" panose="020F0502020204030204" pitchFamily="34" charset="0"/>
              </a:rPr>
              <a:t>1943 = 46</a:t>
            </a:r>
          </a:p>
          <a:p>
            <a:pPr algn="ctr"/>
            <a:r>
              <a:rPr lang="en-GB" dirty="0">
                <a:latin typeface="Calibri" panose="020F050202020403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</a:rPr>
            </a:br>
            <a:endParaRPr lang="en-GB" sz="2000" dirty="0">
              <a:latin typeface="Calibri" panose="020F0502020204030204" pitchFamily="34" charset="0"/>
            </a:endParaRPr>
          </a:p>
        </p:txBody>
      </p:sp>
      <p:pic>
        <p:nvPicPr>
          <p:cNvPr id="4098" name="Picture 2" descr="http://2.bp.blogspot.com/-8NXY_BYPDP4/TVu0z6Dh5iI/AAAAAAAAPBA/bcaQN39W74A/s1600/nazi-cour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488" y="595087"/>
            <a:ext cx="5708198" cy="4079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3.gstatic.com/images?q=tbn:ANd9GcRrBEoGRLaE_FxKJwlKkbfFu_KbyE-qMq2as7pz-MJaAHBZzY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419" y="1271815"/>
            <a:ext cx="5935055" cy="4388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2.gstatic.com/images?q=tbn:ANd9GcSmRZqXtvp45cSv49mUpXWUZHxZ8W6AQ-f_Weu6ABP1OUkODy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6"/>
          <a:stretch/>
        </p:blipFill>
        <p:spPr bwMode="auto">
          <a:xfrm>
            <a:off x="5932114" y="2116817"/>
            <a:ext cx="5825291" cy="4017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45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978">
        <p:wipe/>
      </p:transition>
    </mc:Choice>
    <mc:Fallback xmlns="">
      <p:transition spd="slow" advClick="0" advTm="1978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18" descr="https://encrypted-tbn2.gstatic.com/images?q=tbn:ANd9GcSN7ciK0ZebmGgCk0BjpskDfdQchS9wSUxz2hOD1A7IAVO2x9g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955" y="-5896"/>
            <a:ext cx="9145183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ushmm.org/lcmedia/photo/lc/image/19/193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318" y="27047"/>
            <a:ext cx="4762500" cy="3467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4445000" cy="684802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7000" b="1" dirty="0" smtClean="0">
                <a:latin typeface="Calibri" panose="020F0502020204030204" pitchFamily="34" charset="0"/>
              </a:rPr>
              <a:t>P</a:t>
            </a:r>
            <a:r>
              <a:rPr lang="en-GB" sz="5000" b="1" dirty="0" smtClean="0">
                <a:latin typeface="Calibri" panose="020F0502020204030204" pitchFamily="34" charset="0"/>
              </a:rPr>
              <a:t>unishment</a:t>
            </a:r>
            <a:r>
              <a:rPr lang="en-GB" sz="4000" b="1" dirty="0" smtClean="0">
                <a:latin typeface="Calibri" panose="020F0502020204030204" pitchFamily="34" charset="0"/>
              </a:rPr>
              <a:t> </a:t>
            </a:r>
            <a:r>
              <a:rPr lang="en-GB" sz="3200" b="1" dirty="0" smtClean="0">
                <a:latin typeface="Calibri" panose="020F0502020204030204" pitchFamily="34" charset="0"/>
              </a:rPr>
              <a:t/>
            </a:r>
            <a:br>
              <a:rPr lang="en-GB" sz="3200" b="1" dirty="0" smtClean="0">
                <a:latin typeface="Calibri" panose="020F0502020204030204" pitchFamily="34" charset="0"/>
              </a:rPr>
            </a:br>
            <a:r>
              <a:rPr lang="en-GB" sz="2800" b="1" dirty="0" smtClean="0">
                <a:latin typeface="Calibri" panose="020F0502020204030204" pitchFamily="34" charset="0"/>
              </a:rPr>
              <a:t>Concentration </a:t>
            </a:r>
            <a:r>
              <a:rPr lang="en-GB" sz="2800" b="1" dirty="0">
                <a:latin typeface="Calibri" panose="020F0502020204030204" pitchFamily="34" charset="0"/>
              </a:rPr>
              <a:t>Camps</a:t>
            </a:r>
            <a:endParaRPr lang="en-GB" sz="2800" dirty="0">
              <a:latin typeface="Calibri" panose="020F0502020204030204" pitchFamily="34" charset="0"/>
            </a:endParaRPr>
          </a:p>
          <a:p>
            <a:pPr algn="ctr"/>
            <a:r>
              <a:rPr lang="en-GB" b="1" dirty="0"/>
              <a:t> </a:t>
            </a:r>
            <a:endParaRPr lang="en-GB" dirty="0"/>
          </a:p>
          <a:p>
            <a:pPr algn="ctr"/>
            <a:r>
              <a:rPr lang="en-GB" sz="1900" dirty="0">
                <a:latin typeface="Calibri" panose="020F0502020204030204" pitchFamily="34" charset="0"/>
              </a:rPr>
              <a:t>Special </a:t>
            </a:r>
            <a:r>
              <a:rPr lang="en-GB" sz="1900" b="1" dirty="0">
                <a:latin typeface="Calibri" panose="020F0502020204030204" pitchFamily="34" charset="0"/>
              </a:rPr>
              <a:t>camps</a:t>
            </a:r>
            <a:r>
              <a:rPr lang="en-GB" sz="1900" dirty="0">
                <a:latin typeface="Calibri" panose="020F0502020204030204" pitchFamily="34" charset="0"/>
              </a:rPr>
              <a:t> were built to house the </a:t>
            </a:r>
            <a:r>
              <a:rPr lang="en-GB" sz="1900" dirty="0" smtClean="0">
                <a:latin typeface="Calibri" panose="020F0502020204030204" pitchFamily="34" charset="0"/>
              </a:rPr>
              <a:t>Nazi opponents or anyone who was not useful to the new German Reich.</a:t>
            </a:r>
            <a:br>
              <a:rPr lang="en-GB" sz="1900" dirty="0" smtClean="0">
                <a:latin typeface="Calibri" panose="020F0502020204030204" pitchFamily="34" charset="0"/>
              </a:rPr>
            </a:br>
            <a:r>
              <a:rPr lang="en-GB" sz="1900" dirty="0" smtClean="0">
                <a:latin typeface="Calibri" panose="020F0502020204030204" pitchFamily="34" charset="0"/>
              </a:rPr>
              <a:t/>
            </a:r>
            <a:br>
              <a:rPr lang="en-GB" sz="1900" dirty="0" smtClean="0">
                <a:latin typeface="Calibri" panose="020F0502020204030204" pitchFamily="34" charset="0"/>
              </a:rPr>
            </a:br>
            <a:r>
              <a:rPr lang="en-GB" sz="1900" dirty="0" smtClean="0">
                <a:latin typeface="Calibri" panose="020F0502020204030204" pitchFamily="34" charset="0"/>
              </a:rPr>
              <a:t>  Most German people</a:t>
            </a:r>
            <a:br>
              <a:rPr lang="en-GB" sz="1900" dirty="0" smtClean="0">
                <a:latin typeface="Calibri" panose="020F0502020204030204" pitchFamily="34" charset="0"/>
              </a:rPr>
            </a:br>
            <a:r>
              <a:rPr lang="en-GB" sz="1900" dirty="0" smtClean="0">
                <a:latin typeface="Calibri" panose="020F0502020204030204" pitchFamily="34" charset="0"/>
              </a:rPr>
              <a:t>did not know for sure what happened in the camps but saw that most people taken there did not return. The fear of the unknown was a very powerful deterrent!</a:t>
            </a:r>
            <a:br>
              <a:rPr lang="en-GB" sz="1900" dirty="0" smtClean="0">
                <a:latin typeface="Calibri" panose="020F0502020204030204" pitchFamily="34" charset="0"/>
              </a:rPr>
            </a:br>
            <a:r>
              <a:rPr lang="en-GB" sz="1900" dirty="0" smtClean="0">
                <a:latin typeface="Calibri" panose="020F0502020204030204" pitchFamily="34" charset="0"/>
              </a:rPr>
              <a:t/>
            </a:r>
            <a:br>
              <a:rPr lang="en-GB" sz="1900" dirty="0" smtClean="0">
                <a:latin typeface="Calibri" panose="020F0502020204030204" pitchFamily="34" charset="0"/>
              </a:rPr>
            </a:br>
            <a:r>
              <a:rPr lang="en-GB" sz="1900" dirty="0" smtClean="0">
                <a:latin typeface="Calibri" panose="020F0502020204030204" pitchFamily="34" charset="0"/>
              </a:rPr>
              <a:t> </a:t>
            </a:r>
            <a:r>
              <a:rPr lang="en-GB" sz="1900" dirty="0">
                <a:latin typeface="Calibri" panose="020F0502020204030204" pitchFamily="34" charset="0"/>
              </a:rPr>
              <a:t>Political opponents would be tortured for information and forced to do hard </a:t>
            </a:r>
            <a:r>
              <a:rPr lang="en-GB" sz="1900" dirty="0" smtClean="0">
                <a:latin typeface="Calibri" panose="020F0502020204030204" pitchFamily="34" charset="0"/>
              </a:rPr>
              <a:t>labour (work). </a:t>
            </a:r>
            <a:r>
              <a:rPr lang="en-GB" sz="1900" dirty="0">
                <a:latin typeface="Calibri" panose="020F0502020204030204" pitchFamily="34" charset="0"/>
              </a:rPr>
              <a:t>Often they died of </a:t>
            </a:r>
            <a:r>
              <a:rPr lang="en-GB" sz="1900" dirty="0" smtClean="0">
                <a:latin typeface="Calibri" panose="020F0502020204030204" pitchFamily="34" charset="0"/>
              </a:rPr>
              <a:t>exhaustion, starvation or were executed. Later </a:t>
            </a:r>
            <a:r>
              <a:rPr lang="en-GB" sz="1900" dirty="0">
                <a:latin typeface="Calibri" panose="020F0502020204030204" pitchFamily="34" charset="0"/>
              </a:rPr>
              <a:t>these became death camps used to kill people in gas chambers. </a:t>
            </a:r>
            <a:r>
              <a:rPr lang="en-GB" sz="1900" dirty="0" smtClean="0">
                <a:latin typeface="Calibri" panose="020F0502020204030204" pitchFamily="34" charset="0"/>
              </a:rPr>
              <a:t>One </a:t>
            </a:r>
            <a:r>
              <a:rPr lang="en-GB" sz="1900" dirty="0">
                <a:latin typeface="Calibri" panose="020F0502020204030204" pitchFamily="34" charset="0"/>
              </a:rPr>
              <a:t>of the most </a:t>
            </a:r>
            <a:r>
              <a:rPr lang="en-GB" sz="1900" dirty="0" smtClean="0">
                <a:latin typeface="Calibri" panose="020F0502020204030204" pitchFamily="34" charset="0"/>
              </a:rPr>
              <a:t>infamous </a:t>
            </a:r>
            <a:r>
              <a:rPr lang="en-GB" sz="1900" dirty="0">
                <a:latin typeface="Calibri" panose="020F0502020204030204" pitchFamily="34" charset="0"/>
              </a:rPr>
              <a:t>camps was </a:t>
            </a:r>
            <a:r>
              <a:rPr lang="en-GB" sz="1900" b="1" dirty="0">
                <a:latin typeface="Calibri" panose="020F0502020204030204" pitchFamily="34" charset="0"/>
              </a:rPr>
              <a:t>Auschwitz</a:t>
            </a:r>
            <a:r>
              <a:rPr lang="en-GB" sz="1900" dirty="0">
                <a:latin typeface="Calibri" panose="020F0502020204030204" pitchFamily="34" charset="0"/>
              </a:rPr>
              <a:t> in </a:t>
            </a:r>
            <a:r>
              <a:rPr lang="en-GB" sz="1900" dirty="0" smtClean="0">
                <a:latin typeface="Calibri" panose="020F0502020204030204" pitchFamily="34" charset="0"/>
              </a:rPr>
              <a:t>Poland.</a:t>
            </a:r>
            <a:endParaRPr lang="en-GB" sz="19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://fc06.deviantart.net/fs71/i/2011/324/8/b/that_gestapo_guy_by_tiriol-d4gr68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799" y="1760597"/>
            <a:ext cx="3432175" cy="457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encrypted-tbn0.gstatic.com/images?q=tbn:ANd9GcTbtdAOX30TD3C8E2HZKkD9Evkl1LmTNUi96Z8jxrPfsE1TZeAjn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41" y="501662"/>
            <a:ext cx="5989609" cy="3935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0.gstatic.com/images?q=tbn:ANd9GcRjl_OGZcAZLbXhyfsbhfUCTgcBZr3rXhSsri8PDpdQHeyDBAq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9" t="8502" r="4653" b="5793"/>
          <a:stretch/>
        </p:blipFill>
        <p:spPr bwMode="auto">
          <a:xfrm>
            <a:off x="5104567" y="1159242"/>
            <a:ext cx="5680365" cy="4076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data:image/jpeg;base64,/9j/4AAQSkZJRgABAQAAAQABAAD/2wCEAAkGBxQTEhUUExQWFhUXGBsaGBgYGBodHBgaHBsaHRobGBscHSggHxonHB8cIjEhJSksLi4uHB8zODMsNygtLisBCgoKBQUFDgUFDisZExkrKysrKysrKysrKysrKysrKysrKysrKysrKysrKysrKysrKysrKysrKysrKysrKysrK//AABEIALIBGwMBIgACEQEDEQH/xAAcAAACAgMBAQAAAAAAAAAAAAAEBQMGAQIHAAj/xABGEAABAgQEAwUFBgMGAwkAAAABAhEAAwQhBRIxQQZRYRMiMnGBQpGhsfAHFFLB0eEjYnI0Q1OSsvEVM3MWFyREY4KiwtL/xAAUAQEAAAAAAAAAAAAAAAAAAAAA/8QAFBEBAAAAAAAAAAAAAAAAAAAAAP/aAAwDAQACEQMRAD8Ajq5dVXKfMtflZCf6R+cOcN4HmFQM1R/zbe6GnD3E8mXJAqUiSsWyhlBXUZXbyMFzuMKRXtqbkElvUwEY4epx3ESzNO5MxWUeZB+AjMrhWSl3lpUTe7sOgBOkao4wpRZLt0yAfFUSL4ypWfMSfwgoJ+CoCu8QYemXUy0pSgDKSEhNib3bpFlwXClWUpQAGyUgPy2iocT43LnzUrBICUlIAHevzvDKj45CJWW5WGvlJ94sPcYC+JowC9wekSGXzDiKAv7QV7SifQB/iYhPHs5n7PXYlv8A6vAdDXhklXsCEuI8KIN0Onyimr4xqlH2Uj1P5xuOLqtjdPnlJPxLQDsqrqZTIUZifwqdT/FxDfDuJFKVkmSJiFblIzJ/zCKPRcQVKpqUmYogk91IAJsSwO3nCimxSpSLTlB9358yzwHZqjEpaSMyg7A+/SBKjiGSl2JPofnpHLMXmzDMBK1B5cu2dz4Bcto+rdYBCD+I9Q5gOtq4llnn8IBqeMUXCdf5iB9COXzJHx6x5EsX/T6tAW7iPGk1KUoVNTLyl+73nPvivzqelIDz5hPRKf3gEJSxbWIJibQDAilTvOU/LKB/piVVRSgAJRNI8zrChL84nSgDn1+ngLV/3hzmATZhshOjMNYGmcf1RFlG/RA+SYrIQL/X5xogh205NqYB4eNKs/3iv8x/JoHVxTVHWaovtnX/APqFkxrN840TqH+vOAcYfi03t5bqDlafGVEOTZ7u3SN8Txib2hSmYgplfwwRLABY94kKc3U8QYTMSJqCpWRlPmAcgi6SB5gQIrxKBN8xvq5c3vrzgPCumE3WRd7ML+6NV1CibqV7z8owsgbj4RCJ4G8Bu55xs56xEmoBcOA0aqq0JF1J97wBGfaIyW5n8vSAp9eke0CH+hHjiSGbNttAMUhxpYaxpMbl8NIXJr0kML+QPxiCdUl3S7crwDVMwhzbpGioXyanoW5aRJMr0v4CfWAZKp9NTd/q8QzKUP4flEy8VkgXmI2a+kBjG5BJ7/wP6QBUuQlri3KJTLSC4HzhYcckgalXkn9YiRxAnZCm5OIB0vyjAqMp0DQp/wCNpPsK9SI1m4uHsgDk6v2gLJLrCRsPKMGf0HuivoxZZsEp9CTEgqp6tEE+SFH5CAsaJhNm1Fo1YMSVAH8LGFtPT1qmyyZxfQiSv9IN/wCzeJr8NPNbySn/AFEGAkoGUs2JZKyQ+WwQT4thAjpYMTpBauEcRlpUtck5AlRV30aZTdkly2rdIEVwfWhKiVIsUoAM3vLUtKVJCABckKBgC8TmATEju/8ALl+HTwDfc8zAap7E3EWad9mtVPIV2yAAlKO9md0AJLABsrgsdxeMp+yGdZ6mX/kUfzgKqqd/MPfGqapLt2g8nDxcpv2RMkn705A0Etn6PmiiTcGCStKyoZbbawBczEkM2cW2EB1GLy+aj6QMKJBLOokm2ni221ibG8MlS6xVOMxEsJSo5iXXlSVN0zFm6QEErGQB4S3pGi8b5I95jOKUcpCkhIuXJudv3i7cDYNTqklc2RKmKUbGYnMwAFrlmeAoqsRU7sBEYxNTggC40DX6x13Gq6ioZYWuXICiTlSiTLzGzixBYdY5bxPxZMq1OQES0l0S0pSAl+ZADmABm4xNfa3ICNDik0kAEnyv+UQUdMtZGuW7kQ9pJKUDuvb6fSAjwSunpmoUM4u3hvcsWJFixLRpiEieZ00jMwmrGr+2bk7+cW7CcEWUCdMUiXKbMVLUA+6QAdyRvsXgDimZLE+dkX2iSczgpZ1XIBTaxgKsikmqcm4HMiN5eCzCLFPqr9IPpVDKXYgnfyvrHpM/Q6256DaABGGqBYlD+Zt8NYiXh6gm5fbSC5igUqexBs0ZpKpRKe87m+h6HXSAUTJZSWIbfzjamUHDlTW7rsSH0Ba3rFirqVNiQN7kaRXKinUku7h9tG010gOucJYXg1Z3QmYmcNZU2aoKf+ViAoeUXCVwHh4/8sk+aln5qj5rl1a0KCkLKVAuFbg8wdjHUeEftamIIlVqDMT/AIqWzj+tIsfMX6QHTZXB9AnSkk+qAfnG0zhChUXNNKc/yt8BBeEYvJqUCZImJmJ5g6dCNQehg0GA4Fw99nSKqnTPVOUgqzd1KRbKop1Pk8E132ZyUJVlnrz2ylTNdgxYc4tnAk5JopKd3mO9h4yQz6vDeWjvKCr2Lg/h1gOKT8BQl5UwLkzwSxWXQtvwnY9IUzqKZJmEKSHHN2Lx2qvwiVMlqzJTMQXdOp5goP4mihYxhK5TpWFTpKb/APqyn0fmzQF94KGFVctCUUkkLCQFBSEvnABUL3PN4udPw9SI8NNIB6S0/pHzXUUKpZFRTLUUJuFpPeRtdtI6j9nX2mJmJTIrFntXZMyzLBNs380B1NElCfChI8kgRvn9I1jSomBKSpRskEnyAcwE/aRnNFDm8drWHpqObMQPbUQgHkwYmGuB8ULmzBKn0q5K1PlLhSSwch9QW6QFlmpCgUnQgg+RtFV4HwJMsLmqWZq+0WhC1OyZaCJaWGmbKgAqAcxaJqmBOwBPuiDCJWWTLF/C9wHc3LtbeA9hT9ncLBzr8ZctnU3kG0HJoKgTB5eWU2Up7yyxVmN1qLk9dW2doJe5gMKINjHEPtCrEffZiU+ywLbqa/zjseJ1YkoXNUe6hClH0Dx86VkwrUparzFqKlX5kmAikV/ZrCwRmQQoWdikuHjMjEAtcyZNU61qKvUkk6ddoFm0RCSoAgO17baRjPLyJSktfvNr7zAZVX9pMKn6NFpr8ZVSy0S0LQpRTmKUl8gNyVH8opLBKX1Nyxf0gZN9A9vjAF1VaqYvMVOTck/k+0EUNKqYHLgeWv7QNKowm6kubMNP94sNBJZBPkG5WgN6WQEpIZmOnn5xlNV3W6kdI0mnukkP06+sDUMwGWpR1e5PM/D0gDcPn55qULUMqrMonKLaqbZuV4j4gKRUzUhgCpJGVOQEFI8KTfL89YI4WpzMrpSZWbM5IygOlknvDNbreBOL0NUzB7QEvN3s5zBABzEWzPysNIBZKWOrWIFvhE8qf3kgAjfT4QuTNSC5JJPwiQrci7C469LQE0pkqOZr7g3bnEKFkFs2itv1iNcwJ0OlgCOp6xEZg11LhrtrzgLJ99BSQedjzttAqShXQE7/AJdYUCZYWY+fSN5FQAhn3c72aAziFO5s7m8LjmHlDKepKi76/CMyaYKGga+3Ic4Dbh3iGfRzO0pphSbZgzhQ5LTofnHVKT7Y0ZE9pI77d7Ktg/QEPHHJ8gDQeXONM/SA7twkpP3GQkkWe555iw6GGFdPUn2M4AOYA95rNl2IDwjwUJNLKQp1AJzHKWKSFEeIaG4sbGJgqaAMpMxDWI8SemXU6bPAHJaXLORWdlBSgSHSFD8rRqUJKwpRClAEZgnRx7QGoDGNBNlKCFKdYUFBSvwqOjt5HyaKhxFxaJSlIlkXJuNS+r+cAxxbh/K82lKEzFEJVLBHZzEpc95OxJ3ik4zgXfKcnZTg5MstlVreWfdaC6WvUpSSoJJJDBW5OgKfOOhY1gQmSUS50gJmAAAZrWHeKFOW1dn2gKlwV9pU6jUKesCpkoHKFE9+X6nxI+Udopa6XPlZ5S0rQpJukgjTmI4JX4dJGaXMmdrlPcWkMsaulRNi0bYV2tKomjnKlvYgspKweY0eA7BJp0plBN2CQB6QXQqT2ib7n5GKzwPxGqplqkgSu3lsFhSspLbpDFx5Raqagn9qlahKSnM5CSSWbmQBrANqo9xVnsd2+O0SJDNEVVfKn8RA8JItcvysNTBDQAOCpaSnupTddkqzAd9Wp3PPq8FA6wBw7/Z0eAMVjueEd9Vgd/PcvBzXgKR9q+IBFKJQ8U1X/wAU3PxYRxhSyX0/foYt/wBqONibWFKCCmWnIC++qyPW3pFWwns+1lmcppQWkra/dBcgAXJOnrAPONKdEmjopADzVJM2YWPtsw+uUU2upWA5nk8P+M+IzX1JnJR2aEgIlpcOEgkuepfTpCSqqHI6D1tABKBICef5Q4wzD0gBRcks1hziCjlggki/L94Y0DZrkNlsP0vAaKSGB2Cg/RjBVOsDORudDEaFBmsC925vAhqCFqdspPJr7NAEEulQL+/0L2gWlDoVewIducbLmBLpZwpLfHaNcOUGU9rHrpygH3A/ElPQTZkybJVMUpkpUlu6ljmDHc2vCvi1WaalTKSlcmUUuBYF2SAnZud994RzSAo6257w14hNqZVmVTS9jsVDU+I8yLbbQCQo9T9WjZK289mjdUlwW0LF/WMLlJD3vZuTtAa9oHc9dvltEWV7+UTTyWYbX5OOogczCHtf6+MBvNVc26NHqdIf1vGAW2Pr9XiSXMAuz6dIDE0Nu590EYXMJCkC27neBVsdrtElJ4ttN+cBJUuLuOWz6bRKD/L8I1QoZB+InUsPjEvZPdx8IDqeDSWlo7NYCwDmBfcHK3KzRvNqSjKFOkBl5hrqdOlorGGTamc7KBCbAFKWDabO7ND2jmzEsqcm57ra5xcgX0vbeArnF2OmQVy5ZA7Rj3XfS5WNM3xis8PYKqozTVTEoQlQCtVTFE3aXLF1Ft9BA/ES1Gqm5wQc5tyG3wjtX2aYKiTTyVoylS0kzbB73SxIe3QtAVml4bWEFVPQFQ/xK1YFv5ZSLP5mNq7iOrnypdOuUJWaahHahQKUpdlDQFJaOsme2rRWOIeyUlloAlFYVNI1A5hjuYCp12G0KUres7QpIQ8uW8tAOgXld1EaqeIOLKSjRQy59KEHv5VLQVOCx8QUH23EWiRjlDImJo0SSAopIVlTkU/huVPbygDiurkBE6l7FKCpIYszl+6q241gOXyFzJqs0glNRK7yVospQGpDb7tHXODftIM4dnVyjLWhBPaDwTCGsMxDL6PCrB+CUS+0fNmS2SYkgKIJBzpL35sYT8TcPKKCKhSlIKiUzw+XNv20vRKj+MCA7RQS1KParIJI7mVwAgsQCMxBV/NBwjgXCPHVVhq0SKh5tNokC6kg6GWr2k/yx3XD6xM6Uiah8qxmGZJSWPMG4PQwEGCKBkIIKSC5BSnKnxHwjl89Yrv2mcRijpSz55zy0kFil0nvekWLBlZpCCVFVjdScpNz7Ow5dGjlH271YM2mlPdKVLb+ogD4AwHOZiXZi2zn5xHWSwlkuS/L849LqCkMwI5fkIgJ72a4A+mgJ8PQyu9a7RBVJu/X687xKSQHdrP0vGUTnKXLgEHyu5s0AZKlslL2tfW9/LWNUqIU135G7c9IYOCQbsXgCYliTc3ta8BvJmh1bEHW/uvATkqdV784Okqf2dT621vC7J3rfvATTpZOU2BvzvGtLN8QOUBtSWaN5SSSxBOvysYHSWIBT5vAQTSVEm9/WHOLAGXSqclQp9HJ0UvUezsyR66wsnBictgwtsfWG+ILJpaQ6DJODmwftHs2vUnUtygEqZvdIcfrGk0uNL9To3IRIqWCnRzto0aJBZhofr5wESSbdPq8YKmdxzYWjdd/EWJO4iJTAMC8BhSt2s1o2kl1C2giNKgdfOJZPiB2gPZC8bBLb3jW7/XlEoY+n17oDKS23p/vBiAGH7QILp+MTgn8UB07hKRlmTZRNmCm5P19RDOcl5SzuguBv3SFEe54S0ihJqkZTZaAnV3Lcx1EOjUIQ5NwTcHQQCjE+F5VYvMoFB0zJLG219f3h9TyUSZQlOZgQACbpIbTwkP1ivVOOypZUlayokkgJ2GwhBW8TqU4ByI1tqRteAuOKcWJSS5Kz+EG3/uMUTGeL50yYLltBLTZNwRpub7wgq8QBJCAfPc+doccJqTTqFRMkGcpNwl9OakjQq84A4VyAsdqiaqYksv+IlASAAwIYl25GA6/GkrX3SoqScqXOY5NQ6vVvSLDilDT4lLVNp3TNGXuqBQo8wX8QbcWeMcH8B51HtU5cigQs6liHSqWQxB5vAWvhDGpBkJlhZTNQFAiaq6zqTe7DQQ+p150gKSNNAQep84qE3himl1M+eFEAv2fIZksodUg36NDGr7OciWpYuMqiAbg7m14B/wvw5KlTpkxI7lsiCElCVbqlvdJ2bSLbmjh9PxLVUilpTNcBZBC059CW1uBDeR9p0/s1pMpBWU9yYlwkE2cpuS3SAdY/wAfyaCmQHXOqFJdKFWVqe9N/CN21aON4rVLqCqbOUTMWSol3IfRKeSRpGcawuaqqmOFkGYSVLYrPVfXp5QPWJZxmuTcMzCAElqGh338oPzISHSx3+gYClKYiz9CPq0aVq8qnRYG7N74CRVQTqLDlE2HSwVXBYjbW8DyagEl2FthE0s9moKBKk6ctfjAOCsva4YAPqPOAKxStA7Po2sGSpj3PMX5aNEVYgFTkve4vaAxRhk63d+fugGcs5rfLfpDCTS7jcW9NYwB3ny2B1/3gFy1qBSS72LfXSPEOXI2u/6wymykhvN4hxGQMyiGKcrjmD1gFy0WudtLtDqfIekpgCGHbAsCVG4Ic6AcgPPeAZqk5QwYNfzG9tmhqqaBSyQ5YTJiQ5DOQg91IuTzJtoIBGhIAs5PLk8RFJ0Lj1iSaQUm7kXDBvUn3wNNmiz6jWA0mgBg4UHfSI0IBP7wVLmINzYvy+hEUmcAolrbQGPu2nneJjK1NyBqwa/KPTKkF/RrRhNQ6TYa32gNSscmsI8gHMd7Wb8417Xa4LwfgwRmUua+VI0G992+rwGlPhkxYdKVKB5X9fKJVUM0WI+X6w5xHitSpYl08vs5Ysq11Nsdm6Qn+/zd398BbMZnKROkkhi7hiC5DE9XsNt4SYxj8woKEHxKJVzd40GIBcsFa8y0KKgSX+PVL2hdi8rLlWgFlgFw9jd/jAACoIHNV3JMQTJpPNhGCok3jIlk6D6MBYsCw5ExBUg99JGYqvY7BPJ93huJXZgB+bdY34Fwp6SpnMXLISOgYqI6gsfSIKVZKO/4h4veb+sBPUSgtKVanmLN0BF3g+gVPMsyxPmsruhObXkM2resAU6zkSnYvt1tBNHOITexeACwifPplzEhSkLBbKtlC1mAULbiMU+ILXUALRk7pKgl2sXJT56esEqWufMKlEZrP5t+UC1dQpE5BZBU4SCvwu9gr1AgLZxRgiDJE5MxRWSyyfEos76baX2EVH/hUwXQMwsXSGOouBoTFyxLEBMldmDdAZTfi9sj+VjHOsOxyqkzQkusBWUPqHVs2/KAd4lMIWtkTEHMXEy6hf2jz5wMqb4c6MwOubYdI2qscl9pMQQuWErI79zYt3jz59YzMny8uYKSx3B/KAgqcMkqsnu7i7t6QsrMGV7DHbl7njIxJrKQQx1G8H0+JJJABYHqICtVEop8SCD9fCMInndrfGLqpKVXO9ruHhDjlGlLLlJH8wYW6wAX/EiBYAbD94mGMBtHUdbBoEaZulm6DeNpcuY5HPWAKGLE+TW11jIrgHsb8x+vnAmSZzPSNJlEp9/rlAEKqNkh35mIZ9QXI+Z05tESaFTsxg6gwOZPmJloBdW+0AsUos+3J9Is/D/D86spSmUZacs51rU4ATkDOre+iQOZi8YH9nyZchpzE5sx6AC4NnvtGMRx4UpSiWkdiQCiWlITlcXUCNVdYBKr7PQhkGehcwh2AUAfL94rGLcMVchJVNp1ZEnx6hudjp5xcZHFygtWULCsvdLhQSDux1Nt4MwjiczRPTOZctVyCGDaHfcvaA5EJvLTaNBUfXXnHQ+NOEZAlfe6fLLSpIJlC4fQ5d452m28BupY6xhMxvKMu+rRqVCA0CvT1ix8EYaqrnCQkhOYgqOwSDc+YF4QMGdxDHhrFPu09EwAsHSrLrlVYwHWsS+z6WWTSkBLMSsk6b6bxVqjgSqCiBJJY6hQY9ReDKDGaufPNQleamlKbIlTBPds4GvO8WxHFMwi0gHrm1gKpg2OJnBNJUoQM6SEqCUsrXKeigX3vCPDpRWgpXrLUQbac7eYPvhbiksFCS4dI21Yl/nEvD1Q+ZHNJLkvcFyPc8BHNoP4gBZybAbDUxDUSggkPrdvLSHlPRlalLAL3AZz0fpAtVhMwkshR8/rSAsWFzzLo0y7d5ifM3OkIsOXmMxNixI+Fr/rDWeCmSQCAyfZIcWipYQlOdRKiHIDk3v084CxVCwWBGUJGXS76axrQ1CnUFODZi2rRqc5ZyAEg5Ro/m8DS5C0lK5l8zgJCi45QB1FUjtyixJ5Fi45g9OsAcQKdJYbPrd3+YieYhOdRUEoKgGB1cfGBMUkB+4UZW0F3bdhu8AxwCtzlYJLqAdt7MXMenYZ/FffOGZnJLaHnCLBKzJNCbs5B5dLRcpsp1ywXKVZTax1ZgTYee0AircNBmTsySk5lllHMRc2J3PWIaXBkJUC17FvyaGqUvNKQwGZQYFwA50PtecaoQQry0gNayiTnTYFyxHJ4HrOFkkOi19Qfz2hiqaCSdGYjzEMMMUl1tobkcyYCkVNFUStFZkjm8ZTXKKby9d9fnF1xuUkoIGjD0MJZSA5YPZoCpTaxR1I0awiSTVr/Fqb2/PlA82X3iDq5eNkpA0+vMcoCVdXMFwW6xF94mqc5tL+6J5yU5ddLMHaAyGe2ogLDxjhSac0uRSv41LLmqKj7SnzNyHSB+D8SVKqpaishIN2PMNb36Q5+0od3Di+tDLt5RTJU0ghQFwxGpuC8B22p4gdM6WcxOWx07u/rHN8brs60yyAezsLtpy5GLVTViFZEuCsoKleeU298c/qjnm90gFmF/nAEmtRLSuWlJSTuW95tBeGF0rKHCWIWomzAkwqoqUFQVNFjY3/ACiyKkykyVpVNAlqScoAZjt1UX2gIsfrwulpJbtnkZx176wUufIGKQbbQ84gm/wqBiC1Ox6ETFvCFT/rAYJD2jG8bARhKrwGSLRlIjJvzjwT1aAd8O8UTaNE1EtimcUFW5AS75Xs5BZ4cDjcm4C0jZKcrAcg8UtSfKGVPQgpBJLtAZqKhTkGx3B1B5HkYm4bqMs6WW9tj5Gx+BjpvEmC0lcFrS6J4DhSWIPm2o+MVTh/ClUippmgZnypbRhfN0gLTw3iP3dC0mVmBJZy35G0D4njb5ldmlIAJNzb1aK7P4ulBZYLX/SwB53MLsVxdU9ISlHZo1LkZlbtbaAZmoMyQt27pYjUMzg6PoYr9I0oE6qJOVPLkT+kFUassyYglwtFibsoBxp6wvq1LUoJCTYC2Vi7bwDjDwFrTn8AGhPiLBn3Z7xvXzglaUpVm5h/C3I84QyBMJZIJI19IairsEFCAT7SifdaAaiiSsgLOcbHcdH3gTE6CVJ7yQeesEYfh1RNKUyFGYsXADMw3JtbzgnFeGK9Sx95lzQAxJQlwX2BS7+sBVpaVCYiYQwXp9c2i/ye/TylMlRRMUCFqypKSfaUNE2vGZ32dVU6WFBMpASO5KK+9puWZ+jxtQ0cynpUonoEtYWXExJUA6u6SkeLo2toBBSzD2oOgCg22+3SGdTLJUQDCOSGJ1cHXqIsFSsZ08yAYBdPSffBVAe6C/SNa5A1FrftENAsp98AdXzf4ZD+vrCynU7X8R9zRviFQ4yuwzHTpA+Hy2PUAGAruNSss5Y6uB0MQy13uNtLQw4oBE0KG6W05QrS/LVvSAnW3IdN9YhmoZ7DlrGUIbzj01D3Yl7wBeLUpApySs5pINzoxIZI2AgWTI/hLmP4VJT7wYgmKJZ1G1gH08ukHcPYaqqqZVOP7xYHJhqo+iQYDpXAHAxm0KKgrImzCsgK8JQyko638Twoxv7PJ0oZlpe3iQbe7WO2y0JlpTLQGSlISkcgAwgSpWpmIcHV4D5omTSg5SXYtZw46tEFZXKmsksAnQB29OrR0Pi/geauozy1oQhZFlHRR+DRiT9lWVyupchnCEeF9NTAc7rp5mS5QIDS05Qz3dRVfreBGHlFs43wBNMZSZOZaWLk3JW7kkDRwYrv3CaRaUvzymABjITBacKnK/u1nbSNpeB1H+EoiAEDW3MZCjrDBOAVB/um8yI0rsKVI/5jAnQBTn1G0ACVPtvD+RK7o105wjSzj4tFioqjuJtt9bwAkjCZ1lyllIKm7pIZ/wAhFg4hq2pykKJUpkBzcjcnfT5wxRLCJFtc2nmIHmUYtmDkC0BX8Mwd0vMDfP8A2g6bKSVJcC2g21hmp9xaIlLAv8ICvYill5k2INv0hvJrE+05L6b6WDwIkvMdnLlh8ozXCWnvKLL9kbg+UBHivaAgAZQdgGDeX5xHh2FTFEHKwN35Qww+slK7yyCtmuX0+EPKI9pMly/xqSPME3tygLfwLgQkSM0zxqXmsbFI8AttvFwp6qaTZPd57frCuVVolq7MWyiw29I0nY+ELCVXB3gH02YBfU/CK5W4ZMqVJ+8KypSoKSuUWLA2BzQyXXEi7ZYnpZqyASAR5wHFMUTknqRldBUSHOnL1MMJxBQhVgQNPKGfHvD2QqnIJKXKhuUEkFSX/DfMPURQqqomFTKBIFgdmaAfLnu+8RoIBJ0H6xBRgkpNySlmYkv6ekNJvD1SmWpa5EwJZ8xHX3wClcpyxv6xrLRlmX3DbwUpN/JojqZfeTf4wDrhTCqeqnGXUIzgJdJchiNdDF+reCMPShOWmQHI3UH+MUHhGqEqpQdlZkn10+LR1yuJ7OWWu49ICs/9iqAP/wCGR0He9wvHl8KUQAaklBun7w7VNBLb8oVV9UlGdbh0BvzsIBWOG6Ps1k00q2Zu6bMLQ5Io8No0VAkISopQl5aAVkqAFjrA0yYVoykFIWwcs7K5gG3lDLiemSJEpBchDMwc90Bi3xgIKjFkli5ALX0Z/wA4QUWJVBqaiTmAKUlHecutCQUrBNgFJudoR188ISUuepJuYt+HV9P93kz1lHaTED+pRSMh8+XrAVkTpk4kTFJWSg9mkskOlT6p5AfGB5FBPWmYGmzCCpPiLEJYC6yNBZ7vFim8S06SEIQoF0gBMvLrYvmZh5QgxTG5pKloSwCgnKS7eJJNuvXaAiwenVIUrOkDN5Hy0iLFMWA8LkXeBKKrmlaXmZr5VDYBixsCXfnG2JoSQQC7wEcusypACS/nzjVdURdvSBKhkpu8Bz6vZlXgAsVqahypJZrhvibxXcxUXUXO5OsWitqRkUdyCLsNRoIqwHn+UBPTJZSdPWGctgGzN0hbISbbwwlywA3d9Rf5wFqnzHZIFyq1ubfpB5WB4tuUKdJiU6kWcchu/UxLPm2u+u0BJUToCmuU84lCHMYnhgbQCxKkpdSmOwA5u5/SBjiKSbykm/ta9H6RIoWWS5AIGXm41PSIpdGAAeYvASSK9SiyEJCtglKR8T+kWr7N6dX3pcyYGMuWpQGZzmJZ2fYP74qM2UwLEhh5RavsxoQubNvlV2JYjnmTciAsuKVedWYWI0ganqwtwrxcuvSAq+aUqKCGUDtofKFNVOUNLGAtVLi0yW6FglB0fbygPBq+ala5gWWC1d1yQX2aEUvHj4ZySocxqPIwSjE0C8pJB1uo/IAfGAtOKYkJssy1nVJdvL698V2bhaVk3CSWt+nWCsIp1zM1hmUCA5Z1KsA8C4pP7OZkYpUmyne3OAGkzDTzEEKII7xUoAAB4slZ9o9NlKB2s0tcpSyfQqIimcRTUzZktCXAYZy51e0N6PhmXLN5qRnSSkmz3Fg41gFAxBE18gKS+h1Y9XaD6+iGQEWBhdidAJdUkSyS3iJHm4h+gdpJUlmKfp4BS2RQI9lle6OuTcSlmQlJV3hkJBN76bxyyZLYpANika/EQZgU2amqSEICyLMwO2vpAX2RiqVEhiCC1+flq0L8XpytQAYONLkefnFf40xSolKlqYoILg5dehLaR6sxxc+jmLRmTcJIURodcp2HrAHzARlOZORKkglIZNiNTueZi38TVWVCVAZtNOu/lHMFcQSPuf3czFZte6lRHqQIcSXl0ElKlqUsgqLkkgF8oPJksGgKzxLW51FufWHv2fy1VMhUpATmlLJBUfClYJSRuR2g25xVsUP0TDD7NarLVFDt2yWZRIGZJzocpuzgj1gL7V8NZ5omLmhOhKUoB7zXZR21azwBVYZSyFLK15lK72RaszkF0sgCBcZ7ScWMxZWVAZU5ik8wyWDuTc8hziev4eWVSkpSzSlDMsqDMwD5faD2D84BRiGPoSn+FKIsLMEBzszPr0hRNnAA6X1Gt4tE/h8azFrWfaCe6l+bC/LeEuOUIQQUhg2jwC2bMdP7QBUJSCCos/P5QYxZmir4mSuaQSwS4G/raAOrZiMpBIfKW/aK4LaGHeAyV5lZEpWSCm5IYcwNoVT5BBLjQtb5QGtMtj+cMgom+b4CAZUs89oICiN0+4fpAXSWLq+t4jnjvesZj0BPTi5jFQLHzjMegEwF1f1/lBdQgWsNI9HoAZSQyrfTx0XgOWBQggAEzFuQLmw1j0egK9jX9oV5wsqRGI9AL5wufKC8NSH05R6PQFipz3pX/UT84j4n/tM7zPyj0egKsjxn+oflHQKhA7KXYaCPR6ArCj3z/WfzhnS6r/pMej0Auq9R5D5wDjs9SEqUhSkl03SSD7xHo9AKcOrpswELmLWA7BSiQLciYuOM2oEN+FPzj0egK/JSO0khgxmJcc/OLDMUWN/bV849HoCv1ouqJeGx/Hkf9VH+oR6PQHdJcpKQyUhIyiwAA+EQTN/SMR6ArmKaq8hFJ4yURLlt/ij/AEmPR6AiCQ2m0V7EQ00tyHyjEegCaIsVNbWAlywwsN9usej0BqEDs9BDCnlJKRYe6PR6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0" descr="data:image/jpeg;base64,/9j/4AAQSkZJRgABAQAAAQABAAD/2wCEAAkGBxQTEhUUExQWFhUXGBsaGBgYGBodHBgaHBsaHRobGBscHSggHxonHB8cIjEhJSksLi4uHB8zODMsNygtLisBCgoKBQUFDgUFDisZExkrKysrKysrKysrKysrKysrKysrKysrKysrKysrKysrKysrKysrKysrKysrKysrKysrK//AABEIALIBGwMBIgACEQEDEQH/xAAcAAACAgMBAQAAAAAAAAAAAAAEBQMGAQIHAAj/xABGEAABAgQEAwUFBgMGAwkAAAABAhEAAwQhBRIxQQZRYRMiMnGBQpGhsfAHFFLB0eEjYnI0Q1OSsvEVM3MWFyREY4KiwtL/xAAUAQEAAAAAAAAAAAAAAAAAAAAA/8QAFBEBAAAAAAAAAAAAAAAAAAAAAP/aAAwDAQACEQMRAD8Ajq5dVXKfMtflZCf6R+cOcN4HmFQM1R/zbe6GnD3E8mXJAqUiSsWyhlBXUZXbyMFzuMKRXtqbkElvUwEY4epx3ESzNO5MxWUeZB+AjMrhWSl3lpUTe7sOgBOkao4wpRZLt0yAfFUSL4ypWfMSfwgoJ+CoCu8QYemXUy0pSgDKSEhNib3bpFlwXClWUpQAGyUgPy2iocT43LnzUrBICUlIAHevzvDKj45CJWW5WGvlJ94sPcYC+JowC9wekSGXzDiKAv7QV7SifQB/iYhPHs5n7PXYlv8A6vAdDXhklXsCEuI8KIN0Onyimr4xqlH2Uj1P5xuOLqtjdPnlJPxLQDsqrqZTIUZifwqdT/FxDfDuJFKVkmSJiFblIzJ/zCKPRcQVKpqUmYogk91IAJsSwO3nCimxSpSLTlB9358yzwHZqjEpaSMyg7A+/SBKjiGSl2JPofnpHLMXmzDMBK1B5cu2dz4Bcto+rdYBCD+I9Q5gOtq4llnn8IBqeMUXCdf5iB9COXzJHx6x5EsX/T6tAW7iPGk1KUoVNTLyl+73nPvivzqelIDz5hPRKf3gEJSxbWIJibQDAilTvOU/LKB/piVVRSgAJRNI8zrChL84nSgDn1+ngLV/3hzmATZhshOjMNYGmcf1RFlG/RA+SYrIQL/X5xogh205NqYB4eNKs/3iv8x/JoHVxTVHWaovtnX/APqFkxrN840TqH+vOAcYfi03t5bqDlafGVEOTZ7u3SN8Txib2hSmYgplfwwRLABY94kKc3U8QYTMSJqCpWRlPmAcgi6SB5gQIrxKBN8xvq5c3vrzgPCumE3WRd7ML+6NV1CibqV7z8owsgbj4RCJ4G8Bu55xs56xEmoBcOA0aqq0JF1J97wBGfaIyW5n8vSAp9eke0CH+hHjiSGbNttAMUhxpYaxpMbl8NIXJr0kML+QPxiCdUl3S7crwDVMwhzbpGioXyanoW5aRJMr0v4CfWAZKp9NTd/q8QzKUP4flEy8VkgXmI2a+kBjG5BJ7/wP6QBUuQlri3KJTLSC4HzhYcckgalXkn9YiRxAnZCm5OIB0vyjAqMp0DQp/wCNpPsK9SI1m4uHsgDk6v2gLJLrCRsPKMGf0HuivoxZZsEp9CTEgqp6tEE+SFH5CAsaJhNm1Fo1YMSVAH8LGFtPT1qmyyZxfQiSv9IN/wCzeJr8NPNbySn/AFEGAkoGUs2JZKyQ+WwQT4thAjpYMTpBauEcRlpUtck5AlRV30aZTdkly2rdIEVwfWhKiVIsUoAM3vLUtKVJCABckKBgC8TmATEju/8ALl+HTwDfc8zAap7E3EWad9mtVPIV2yAAlKO9md0AJLABsrgsdxeMp+yGdZ6mX/kUfzgKqqd/MPfGqapLt2g8nDxcpv2RMkn705A0Etn6PmiiTcGCStKyoZbbawBczEkM2cW2EB1GLy+aj6QMKJBLOokm2ni221ibG8MlS6xVOMxEsJSo5iXXlSVN0zFm6QEErGQB4S3pGi8b5I95jOKUcpCkhIuXJudv3i7cDYNTqklc2RKmKUbGYnMwAFrlmeAoqsRU7sBEYxNTggC40DX6x13Gq6ioZYWuXICiTlSiTLzGzixBYdY5bxPxZMq1OQES0l0S0pSAl+ZADmABm4xNfa3ICNDik0kAEnyv+UQUdMtZGuW7kQ9pJKUDuvb6fSAjwSunpmoUM4u3hvcsWJFixLRpiEieZ00jMwmrGr+2bk7+cW7CcEWUCdMUiXKbMVLUA+6QAdyRvsXgDimZLE+dkX2iSczgpZ1XIBTaxgKsikmqcm4HMiN5eCzCLFPqr9IPpVDKXYgnfyvrHpM/Q6256DaABGGqBYlD+Zt8NYiXh6gm5fbSC5igUqexBs0ZpKpRKe87m+h6HXSAUTJZSWIbfzjamUHDlTW7rsSH0Ba3rFirqVNiQN7kaRXKinUku7h9tG010gOucJYXg1Z3QmYmcNZU2aoKf+ViAoeUXCVwHh4/8sk+aln5qj5rl1a0KCkLKVAuFbg8wdjHUeEftamIIlVqDMT/AIqWzj+tIsfMX6QHTZXB9AnSkk+qAfnG0zhChUXNNKc/yt8BBeEYvJqUCZImJmJ5g6dCNQehg0GA4Fw99nSKqnTPVOUgqzd1KRbKop1Pk8E132ZyUJVlnrz2ylTNdgxYc4tnAk5JopKd3mO9h4yQz6vDeWjvKCr2Lg/h1gOKT8BQl5UwLkzwSxWXQtvwnY9IUzqKZJmEKSHHN2Lx2qvwiVMlqzJTMQXdOp5goP4mihYxhK5TpWFTpKb/APqyn0fmzQF94KGFVctCUUkkLCQFBSEvnABUL3PN4udPw9SI8NNIB6S0/pHzXUUKpZFRTLUUJuFpPeRtdtI6j9nX2mJmJTIrFntXZMyzLBNs380B1NElCfChI8kgRvn9I1jSomBKSpRskEnyAcwE/aRnNFDm8drWHpqObMQPbUQgHkwYmGuB8ULmzBKn0q5K1PlLhSSwch9QW6QFlmpCgUnQgg+RtFV4HwJMsLmqWZq+0WhC1OyZaCJaWGmbKgAqAcxaJqmBOwBPuiDCJWWTLF/C9wHc3LtbeA9hT9ncLBzr8ZctnU3kG0HJoKgTB5eWU2Up7yyxVmN1qLk9dW2doJe5gMKINjHEPtCrEffZiU+ywLbqa/zjseJ1YkoXNUe6hClH0Dx86VkwrUparzFqKlX5kmAikV/ZrCwRmQQoWdikuHjMjEAtcyZNU61qKvUkk6ddoFm0RCSoAgO17baRjPLyJSktfvNr7zAZVX9pMKn6NFpr8ZVSy0S0LQpRTmKUl8gNyVH8opLBKX1Nyxf0gZN9A9vjAF1VaqYvMVOTck/k+0EUNKqYHLgeWv7QNKowm6kubMNP94sNBJZBPkG5WgN6WQEpIZmOnn5xlNV3W6kdI0mnukkP06+sDUMwGWpR1e5PM/D0gDcPn55qULUMqrMonKLaqbZuV4j4gKRUzUhgCpJGVOQEFI8KTfL89YI4WpzMrpSZWbM5IygOlknvDNbreBOL0NUzB7QEvN3s5zBABzEWzPysNIBZKWOrWIFvhE8qf3kgAjfT4QuTNSC5JJPwiQrci7C469LQE0pkqOZr7g3bnEKFkFs2itv1iNcwJ0OlgCOp6xEZg11LhrtrzgLJ99BSQedjzttAqShXQE7/AJdYUCZYWY+fSN5FQAhn3c72aAziFO5s7m8LjmHlDKepKi76/CMyaYKGga+3Ic4Dbh3iGfRzO0pphSbZgzhQ5LTofnHVKT7Y0ZE9pI77d7Ktg/QEPHHJ8gDQeXONM/SA7twkpP3GQkkWe555iw6GGFdPUn2M4AOYA95rNl2IDwjwUJNLKQp1AJzHKWKSFEeIaG4sbGJgqaAMpMxDWI8SemXU6bPAHJaXLORWdlBSgSHSFD8rRqUJKwpRClAEZgnRx7QGoDGNBNlKCFKdYUFBSvwqOjt5HyaKhxFxaJSlIlkXJuNS+r+cAxxbh/K82lKEzFEJVLBHZzEpc95OxJ3ik4zgXfKcnZTg5MstlVreWfdaC6WvUpSSoJJJDBW5OgKfOOhY1gQmSUS50gJmAAAZrWHeKFOW1dn2gKlwV9pU6jUKesCpkoHKFE9+X6nxI+Udopa6XPlZ5S0rQpJukgjTmI4JX4dJGaXMmdrlPcWkMsaulRNi0bYV2tKomjnKlvYgspKweY0eA7BJp0plBN2CQB6QXQqT2ib7n5GKzwPxGqplqkgSu3lsFhSspLbpDFx5Raqagn9qlahKSnM5CSSWbmQBrANqo9xVnsd2+O0SJDNEVVfKn8RA8JItcvysNTBDQAOCpaSnupTddkqzAd9Wp3PPq8FA6wBw7/Z0eAMVjueEd9Vgd/PcvBzXgKR9q+IBFKJQ8U1X/wAU3PxYRxhSyX0/foYt/wBqONibWFKCCmWnIC++qyPW3pFWwns+1lmcppQWkra/dBcgAXJOnrAPONKdEmjopADzVJM2YWPtsw+uUU2upWA5nk8P+M+IzX1JnJR2aEgIlpcOEgkuepfTpCSqqHI6D1tABKBICef5Q4wzD0gBRcks1hziCjlggki/L94Y0DZrkNlsP0vAaKSGB2Cg/RjBVOsDORudDEaFBmsC925vAhqCFqdspPJr7NAEEulQL+/0L2gWlDoVewIducbLmBLpZwpLfHaNcOUGU9rHrpygH3A/ElPQTZkybJVMUpkpUlu6ljmDHc2vCvi1WaalTKSlcmUUuBYF2SAnZud994RzSAo6257w14hNqZVmVTS9jsVDU+I8yLbbQCQo9T9WjZK289mjdUlwW0LF/WMLlJD3vZuTtAa9oHc9dvltEWV7+UTTyWYbX5OOogczCHtf6+MBvNVc26NHqdIf1vGAW2Pr9XiSXMAuz6dIDE0Nu590EYXMJCkC27neBVsdrtElJ4ttN+cBJUuLuOWz6bRKD/L8I1QoZB+InUsPjEvZPdx8IDqeDSWlo7NYCwDmBfcHK3KzRvNqSjKFOkBl5hrqdOlorGGTamc7KBCbAFKWDabO7ND2jmzEsqcm57ra5xcgX0vbeArnF2OmQVy5ZA7Rj3XfS5WNM3xis8PYKqozTVTEoQlQCtVTFE3aXLF1Ft9BA/ES1Gqm5wQc5tyG3wjtX2aYKiTTyVoylS0kzbB73SxIe3QtAVml4bWEFVPQFQ/xK1YFv5ZSLP5mNq7iOrnypdOuUJWaahHahQKUpdlDQFJaOsme2rRWOIeyUlloAlFYVNI1A5hjuYCp12G0KUres7QpIQ8uW8tAOgXld1EaqeIOLKSjRQy59KEHv5VLQVOCx8QUH23EWiRjlDImJo0SSAopIVlTkU/huVPbygDiurkBE6l7FKCpIYszl+6q241gOXyFzJqs0glNRK7yVospQGpDb7tHXODftIM4dnVyjLWhBPaDwTCGsMxDL6PCrB+CUS+0fNmS2SYkgKIJBzpL35sYT8TcPKKCKhSlIKiUzw+XNv20vRKj+MCA7RQS1KParIJI7mVwAgsQCMxBV/NBwjgXCPHVVhq0SKh5tNokC6kg6GWr2k/yx3XD6xM6Uiah8qxmGZJSWPMG4PQwEGCKBkIIKSC5BSnKnxHwjl89Yrv2mcRijpSz55zy0kFil0nvekWLBlZpCCVFVjdScpNz7Ow5dGjlH271YM2mlPdKVLb+ogD4AwHOZiXZi2zn5xHWSwlkuS/L849LqCkMwI5fkIgJ72a4A+mgJ8PQyu9a7RBVJu/X687xKSQHdrP0vGUTnKXLgEHyu5s0AZKlslL2tfW9/LWNUqIU135G7c9IYOCQbsXgCYliTc3ta8BvJmh1bEHW/uvATkqdV784Okqf2dT621vC7J3rfvATTpZOU2BvzvGtLN8QOUBtSWaN5SSSxBOvysYHSWIBT5vAQTSVEm9/WHOLAGXSqclQp9HJ0UvUezsyR66wsnBictgwtsfWG+ILJpaQ6DJODmwftHs2vUnUtygEqZvdIcfrGk0uNL9To3IRIqWCnRzto0aJBZhofr5wESSbdPq8YKmdxzYWjdd/EWJO4iJTAMC8BhSt2s1o2kl1C2giNKgdfOJZPiB2gPZC8bBLb3jW7/XlEoY+n17oDKS23p/vBiAGH7QILp+MTgn8UB07hKRlmTZRNmCm5P19RDOcl5SzuguBv3SFEe54S0ihJqkZTZaAnV3Lcx1EOjUIQ5NwTcHQQCjE+F5VYvMoFB0zJLG219f3h9TyUSZQlOZgQACbpIbTwkP1ivVOOypZUlayokkgJ2GwhBW8TqU4ByI1tqRteAuOKcWJSS5Kz+EG3/uMUTGeL50yYLltBLTZNwRpub7wgq8QBJCAfPc+doccJqTTqFRMkGcpNwl9OakjQq84A4VyAsdqiaqYksv+IlASAAwIYl25GA6/GkrX3SoqScqXOY5NQ6vVvSLDilDT4lLVNp3TNGXuqBQo8wX8QbcWeMcH8B51HtU5cigQs6liHSqWQxB5vAWvhDGpBkJlhZTNQFAiaq6zqTe7DQQ+p150gKSNNAQep84qE3himl1M+eFEAv2fIZksodUg36NDGr7OciWpYuMqiAbg7m14B/wvw5KlTpkxI7lsiCElCVbqlvdJ2bSLbmjh9PxLVUilpTNcBZBC059CW1uBDeR9p0/s1pMpBWU9yYlwkE2cpuS3SAdY/wAfyaCmQHXOqFJdKFWVqe9N/CN21aON4rVLqCqbOUTMWSol3IfRKeSRpGcawuaqqmOFkGYSVLYrPVfXp5QPWJZxmuTcMzCAElqGh338oPzISHSx3+gYClKYiz9CPq0aVq8qnRYG7N74CRVQTqLDlE2HSwVXBYjbW8DyagEl2FthE0s9moKBKk6ctfjAOCsva4YAPqPOAKxStA7Po2sGSpj3PMX5aNEVYgFTkve4vaAxRhk63d+fugGcs5rfLfpDCTS7jcW9NYwB3ny2B1/3gFy1qBSS72LfXSPEOXI2u/6wymykhvN4hxGQMyiGKcrjmD1gFy0WudtLtDqfIekpgCGHbAsCVG4Ic6AcgPPeAZqk5QwYNfzG9tmhqqaBSyQ5YTJiQ5DOQg91IuTzJtoIBGhIAs5PLk8RFJ0Lj1iSaQUm7kXDBvUn3wNNmiz6jWA0mgBg4UHfSI0IBP7wVLmINzYvy+hEUmcAolrbQGPu2nneJjK1NyBqwa/KPTKkF/RrRhNQ6TYa32gNSscmsI8gHMd7Wb8417Xa4LwfgwRmUua+VI0G992+rwGlPhkxYdKVKB5X9fKJVUM0WI+X6w5xHitSpYl08vs5Ysq11Nsdm6Qn+/zd398BbMZnKROkkhi7hiC5DE9XsNt4SYxj8woKEHxKJVzd40GIBcsFa8y0KKgSX+PVL2hdi8rLlWgFlgFw9jd/jAACoIHNV3JMQTJpPNhGCok3jIlk6D6MBYsCw5ExBUg99JGYqvY7BPJ93huJXZgB+bdY34Fwp6SpnMXLISOgYqI6gsfSIKVZKO/4h4veb+sBPUSgtKVanmLN0BF3g+gVPMsyxPmsruhObXkM2resAU6zkSnYvt1tBNHOITexeACwifPplzEhSkLBbKtlC1mAULbiMU+ILXUALRk7pKgl2sXJT56esEqWufMKlEZrP5t+UC1dQpE5BZBU4SCvwu9gr1AgLZxRgiDJE5MxRWSyyfEos76baX2EVH/hUwXQMwsXSGOouBoTFyxLEBMldmDdAZTfi9sj+VjHOsOxyqkzQkusBWUPqHVs2/KAd4lMIWtkTEHMXEy6hf2jz5wMqb4c6MwOubYdI2qscl9pMQQuWErI79zYt3jz59YzMny8uYKSx3B/KAgqcMkqsnu7i7t6QsrMGV7DHbl7njIxJrKQQx1G8H0+JJJABYHqICtVEop8SCD9fCMInndrfGLqpKVXO9ruHhDjlGlLLlJH8wYW6wAX/EiBYAbD94mGMBtHUdbBoEaZulm6DeNpcuY5HPWAKGLE+TW11jIrgHsb8x+vnAmSZzPSNJlEp9/rlAEKqNkh35mIZ9QXI+Z05tESaFTsxg6gwOZPmJloBdW+0AsUos+3J9Is/D/D86spSmUZacs51rU4ATkDOre+iQOZi8YH9nyZchpzE5sx6AC4NnvtGMRx4UpSiWkdiQCiWlITlcXUCNVdYBKr7PQhkGehcwh2AUAfL94rGLcMVchJVNp1ZEnx6hudjp5xcZHFygtWULCsvdLhQSDux1Nt4MwjiczRPTOZctVyCGDaHfcvaA5EJvLTaNBUfXXnHQ+NOEZAlfe6fLLSpIJlC4fQ5d452m28BupY6xhMxvKMu+rRqVCA0CvT1ix8EYaqrnCQkhOYgqOwSDc+YF4QMGdxDHhrFPu09EwAsHSrLrlVYwHWsS+z6WWTSkBLMSsk6b6bxVqjgSqCiBJJY6hQY9ReDKDGaufPNQleamlKbIlTBPds4GvO8WxHFMwi0gHrm1gKpg2OJnBNJUoQM6SEqCUsrXKeigX3vCPDpRWgpXrLUQbac7eYPvhbiksFCS4dI21Yl/nEvD1Q+ZHNJLkvcFyPc8BHNoP4gBZybAbDUxDUSggkPrdvLSHlPRlalLAL3AZz0fpAtVhMwkshR8/rSAsWFzzLo0y7d5ifM3OkIsOXmMxNixI+Fr/rDWeCmSQCAyfZIcWipYQlOdRKiHIDk3v084CxVCwWBGUJGXS76axrQ1CnUFODZi2rRqc5ZyAEg5Ro/m8DS5C0lK5l8zgJCi45QB1FUjtyixJ5Fi45g9OsAcQKdJYbPrd3+YieYhOdRUEoKgGB1cfGBMUkB+4UZW0F3bdhu8AxwCtzlYJLqAdt7MXMenYZ/FffOGZnJLaHnCLBKzJNCbs5B5dLRcpsp1ywXKVZTax1ZgTYee0AircNBmTsySk5lllHMRc2J3PWIaXBkJUC17FvyaGqUvNKQwGZQYFwA50PtecaoQQry0gNayiTnTYFyxHJ4HrOFkkOi19Qfz2hiqaCSdGYjzEMMMUl1tobkcyYCkVNFUStFZkjm8ZTXKKby9d9fnF1xuUkoIGjD0MJZSA5YPZoCpTaxR1I0awiSTVr/Fqb2/PlA82X3iDq5eNkpA0+vMcoCVdXMFwW6xF94mqc5tL+6J5yU5ddLMHaAyGe2ogLDxjhSac0uRSv41LLmqKj7SnzNyHSB+D8SVKqpaishIN2PMNb36Q5+0od3Di+tDLt5RTJU0ghQFwxGpuC8B22p4gdM6WcxOWx07u/rHN8brs60yyAezsLtpy5GLVTViFZEuCsoKleeU298c/qjnm90gFmF/nAEmtRLSuWlJSTuW95tBeGF0rKHCWIWomzAkwqoqUFQVNFjY3/ACiyKkykyVpVNAlqScoAZjt1UX2gIsfrwulpJbtnkZx176wUufIGKQbbQ84gm/wqBiC1Ox6ETFvCFT/rAYJD2jG8bARhKrwGSLRlIjJvzjwT1aAd8O8UTaNE1EtimcUFW5AS75Xs5BZ4cDjcm4C0jZKcrAcg8UtSfKGVPQgpBJLtAZqKhTkGx3B1B5HkYm4bqMs6WW9tj5Gx+BjpvEmC0lcFrS6J4DhSWIPm2o+MVTh/ClUippmgZnypbRhfN0gLTw3iP3dC0mVmBJZy35G0D4njb5ldmlIAJNzb1aK7P4ulBZYLX/SwB53MLsVxdU9ISlHZo1LkZlbtbaAZmoMyQt27pYjUMzg6PoYr9I0oE6qJOVPLkT+kFUassyYglwtFibsoBxp6wvq1LUoJCTYC2Vi7bwDjDwFrTn8AGhPiLBn3Z7xvXzglaUpVm5h/C3I84QyBMJZIJI19IairsEFCAT7SifdaAaiiSsgLOcbHcdH3gTE6CVJ7yQeesEYfh1RNKUyFGYsXADMw3JtbzgnFeGK9Sx95lzQAxJQlwX2BS7+sBVpaVCYiYQwXp9c2i/ye/TylMlRRMUCFqypKSfaUNE2vGZ32dVU6WFBMpASO5KK+9puWZ+jxtQ0cynpUonoEtYWXExJUA6u6SkeLo2toBBSzD2oOgCg22+3SGdTLJUQDCOSGJ1cHXqIsFSsZ08yAYBdPSffBVAe6C/SNa5A1FrftENAsp98AdXzf4ZD+vrCynU7X8R9zRviFQ4yuwzHTpA+Hy2PUAGAruNSss5Y6uB0MQy13uNtLQw4oBE0KG6W05QrS/LVvSAnW3IdN9YhmoZ7DlrGUIbzj01D3Yl7wBeLUpApySs5pINzoxIZI2AgWTI/hLmP4VJT7wYgmKJZ1G1gH08ukHcPYaqqqZVOP7xYHJhqo+iQYDpXAHAxm0KKgrImzCsgK8JQyko638Twoxv7PJ0oZlpe3iQbe7WO2y0JlpTLQGSlISkcgAwgSpWpmIcHV4D5omTSg5SXYtZw46tEFZXKmsksAnQB29OrR0Pi/geauozy1oQhZFlHRR+DRiT9lWVyupchnCEeF9NTAc7rp5mS5QIDS05Qz3dRVfreBGHlFs43wBNMZSZOZaWLk3JW7kkDRwYrv3CaRaUvzymABjITBacKnK/u1nbSNpeB1H+EoiAEDW3MZCjrDBOAVB/um8yI0rsKVI/5jAnQBTn1G0ACVPtvD+RK7o105wjSzj4tFioqjuJtt9bwAkjCZ1lyllIKm7pIZ/wAhFg4hq2pykKJUpkBzcjcnfT5wxRLCJFtc2nmIHmUYtmDkC0BX8Mwd0vMDfP8A2g6bKSVJcC2g21hmp9xaIlLAv8ICvYill5k2INv0hvJrE+05L6b6WDwIkvMdnLlh8ozXCWnvKLL9kbg+UBHivaAgAZQdgGDeX5xHh2FTFEHKwN35Qww+slK7yyCtmuX0+EPKI9pMly/xqSPME3tygLfwLgQkSM0zxqXmsbFI8AttvFwp6qaTZPd57frCuVVolq7MWyiw29I0nY+ELCVXB3gH02YBfU/CK5W4ZMqVJ+8KypSoKSuUWLA2BzQyXXEi7ZYnpZqyASAR5wHFMUTknqRldBUSHOnL1MMJxBQhVgQNPKGfHvD2QqnIJKXKhuUEkFSX/DfMPURQqqomFTKBIFgdmaAfLnu+8RoIBJ0H6xBRgkpNySlmYkv6ekNJvD1SmWpa5EwJZ8xHX3wClcpyxv6xrLRlmX3DbwUpN/JojqZfeTf4wDrhTCqeqnGXUIzgJdJchiNdDF+reCMPShOWmQHI3UH+MUHhGqEqpQdlZkn10+LR1yuJ7OWWu49ICs/9iqAP/wCGR0He9wvHl8KUQAaklBun7w7VNBLb8oVV9UlGdbh0BvzsIBWOG6Ps1k00q2Zu6bMLQ5Io8No0VAkISopQl5aAVkqAFjrA0yYVoykFIWwcs7K5gG3lDLiemSJEpBchDMwc90Bi3xgIKjFkli5ALX0Z/wA4QUWJVBqaiTmAKUlHecutCQUrBNgFJudoR188ISUuepJuYt+HV9P93kz1lHaTED+pRSMh8+XrAVkTpk4kTFJWSg9mkskOlT6p5AfGB5FBPWmYGmzCCpPiLEJYC6yNBZ7vFim8S06SEIQoF0gBMvLrYvmZh5QgxTG5pKloSwCgnKS7eJJNuvXaAiwenVIUrOkDN5Hy0iLFMWA8LkXeBKKrmlaXmZr5VDYBixsCXfnG2JoSQQC7wEcusypACS/nzjVdURdvSBKhkpu8Bz6vZlXgAsVqahypJZrhvibxXcxUXUXO5OsWitqRkUdyCLsNRoIqwHn+UBPTJZSdPWGctgGzN0hbISbbwwlywA3d9Rf5wFqnzHZIFyq1ubfpB5WB4tuUKdJiU6kWcchu/UxLPm2u+u0BJUToCmuU84lCHMYnhgbQCxKkpdSmOwA5u5/SBjiKSbykm/ta9H6RIoWWS5AIGXm41PSIpdGAAeYvASSK9SiyEJCtglKR8T+kWr7N6dX3pcyYGMuWpQGZzmJZ2fYP74qM2UwLEhh5RavsxoQubNvlV2JYjnmTciAsuKVedWYWI0ganqwtwrxcuvSAq+aUqKCGUDtofKFNVOUNLGAtVLi0yW6FglB0fbygPBq+ala5gWWC1d1yQX2aEUvHj4ZySocxqPIwSjE0C8pJB1uo/IAfGAtOKYkJssy1nVJdvL698V2bhaVk3CSWt+nWCsIp1zM1hmUCA5Z1KsA8C4pP7OZkYpUmyne3OAGkzDTzEEKII7xUoAAB4slZ9o9NlKB2s0tcpSyfQqIimcRTUzZktCXAYZy51e0N6PhmXLN5qRnSSkmz3Fg41gFAxBE18gKS+h1Y9XaD6+iGQEWBhdidAJdUkSyS3iJHm4h+gdpJUlmKfp4BS2RQI9lle6OuTcSlmQlJV3hkJBN76bxyyZLYpANika/EQZgU2amqSEICyLMwO2vpAX2RiqVEhiCC1+flq0L8XpytQAYONLkefnFf40xSolKlqYoILg5dehLaR6sxxc+jmLRmTcJIURodcp2HrAHzARlOZORKkglIZNiNTueZi38TVWVCVAZtNOu/lHMFcQSPuf3czFZte6lRHqQIcSXl0ElKlqUsgqLkkgF8oPJksGgKzxLW51FufWHv2fy1VMhUpATmlLJBUfClYJSRuR2g25xVsUP0TDD7NarLVFDt2yWZRIGZJzocpuzgj1gL7V8NZ5omLmhOhKUoB7zXZR21azwBVYZSyFLK15lK72RaszkF0sgCBcZ7ScWMxZWVAZU5ik8wyWDuTc8hziev4eWVSkpSzSlDMsqDMwD5faD2D84BRiGPoSn+FKIsLMEBzszPr0hRNnAA6X1Gt4tE/h8azFrWfaCe6l+bC/LeEuOUIQQUhg2jwC2bMdP7QBUJSCCos/P5QYxZmir4mSuaQSwS4G/raAOrZiMpBIfKW/aK4LaGHeAyV5lZEpWSCm5IYcwNoVT5BBLjQtb5QGtMtj+cMgom+b4CAZUs89oICiN0+4fpAXSWLq+t4jnjvesZj0BPTi5jFQLHzjMegEwF1f1/lBdQgWsNI9HoAZSQyrfTx0XgOWBQggAEzFuQLmw1j0egK9jX9oV5wsqRGI9AL5wufKC8NSH05R6PQFipz3pX/UT84j4n/tM7zPyj0egKsjxn+oflHQKhA7KXYaCPR6ArCj3z/WfzhnS6r/pMej0Auq9R5D5wDjs9SEqUhSkl03SSD7xHo9AKcOrpswELmLWA7BSiQLciYuOM2oEN+FPzj0egK/JSO0khgxmJcc/OLDMUWN/bV849HoCv1ouqJeGx/Hkf9VH+oR6PQHdJcpKQyUhIyiwAA+EQTN/SMR6ArmKaq8hFJ4yURLlt/ij/AEmPR6AiCQ2m0V7EQ00tyHyjEegCaIsVNbWAlywwsN9usej0BqEDs9BDCnlJKRYe6PR6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data:image/jpeg;base64,/9j/4AAQSkZJRgABAQAAAQABAAD/2wCEAAkGBxQTEhUUExQWFhUXGBsaGBgYGBodHBgaHBsaHRobGBscHSggHxonHB8cIjEhJSksLi4uHB8zODMsNygtLisBCgoKBQUFDgUFDisZExkrKysrKysrKysrKysrKysrKysrKysrKysrKysrKysrKysrKysrKysrKysrKysrKysrK//AABEIALIBGwMBIgACEQEDEQH/xAAcAAACAgMBAQAAAAAAAAAAAAAEBQMGAQIHAAj/xABGEAABAgQEAwUFBgMGAwkAAAABAhEAAwQhBRIxQQZRYRMiMnGBQpGhsfAHFFLB0eEjYnI0Q1OSsvEVM3MWFyREY4KiwtL/xAAUAQEAAAAAAAAAAAAAAAAAAAAA/8QAFBEBAAAAAAAAAAAAAAAAAAAAAP/aAAwDAQACEQMRAD8Ajq5dVXKfMtflZCf6R+cOcN4HmFQM1R/zbe6GnD3E8mXJAqUiSsWyhlBXUZXbyMFzuMKRXtqbkElvUwEY4epx3ESzNO5MxWUeZB+AjMrhWSl3lpUTe7sOgBOkao4wpRZLt0yAfFUSL4ypWfMSfwgoJ+CoCu8QYemXUy0pSgDKSEhNib3bpFlwXClWUpQAGyUgPy2iocT43LnzUrBICUlIAHevzvDKj45CJWW5WGvlJ94sPcYC+JowC9wekSGXzDiKAv7QV7SifQB/iYhPHs5n7PXYlv8A6vAdDXhklXsCEuI8KIN0Onyimr4xqlH2Uj1P5xuOLqtjdPnlJPxLQDsqrqZTIUZifwqdT/FxDfDuJFKVkmSJiFblIzJ/zCKPRcQVKpqUmYogk91IAJsSwO3nCimxSpSLTlB9358yzwHZqjEpaSMyg7A+/SBKjiGSl2JPofnpHLMXmzDMBK1B5cu2dz4Bcto+rdYBCD+I9Q5gOtq4llnn8IBqeMUXCdf5iB9COXzJHx6x5EsX/T6tAW7iPGk1KUoVNTLyl+73nPvivzqelIDz5hPRKf3gEJSxbWIJibQDAilTvOU/LKB/piVVRSgAJRNI8zrChL84nSgDn1+ngLV/3hzmATZhshOjMNYGmcf1RFlG/RA+SYrIQL/X5xogh205NqYB4eNKs/3iv8x/JoHVxTVHWaovtnX/APqFkxrN840TqH+vOAcYfi03t5bqDlafGVEOTZ7u3SN8Txib2hSmYgplfwwRLABY94kKc3U8QYTMSJqCpWRlPmAcgi6SB5gQIrxKBN8xvq5c3vrzgPCumE3WRd7ML+6NV1CibqV7z8owsgbj4RCJ4G8Bu55xs56xEmoBcOA0aqq0JF1J97wBGfaIyW5n8vSAp9eke0CH+hHjiSGbNttAMUhxpYaxpMbl8NIXJr0kML+QPxiCdUl3S7crwDVMwhzbpGioXyanoW5aRJMr0v4CfWAZKp9NTd/q8QzKUP4flEy8VkgXmI2a+kBjG5BJ7/wP6QBUuQlri3KJTLSC4HzhYcckgalXkn9YiRxAnZCm5OIB0vyjAqMp0DQp/wCNpPsK9SI1m4uHsgDk6v2gLJLrCRsPKMGf0HuivoxZZsEp9CTEgqp6tEE+SFH5CAsaJhNm1Fo1YMSVAH8LGFtPT1qmyyZxfQiSv9IN/wCzeJr8NPNbySn/AFEGAkoGUs2JZKyQ+WwQT4thAjpYMTpBauEcRlpUtck5AlRV30aZTdkly2rdIEVwfWhKiVIsUoAM3vLUtKVJCABckKBgC8TmATEju/8ALl+HTwDfc8zAap7E3EWad9mtVPIV2yAAlKO9md0AJLABsrgsdxeMp+yGdZ6mX/kUfzgKqqd/MPfGqapLt2g8nDxcpv2RMkn705A0Etn6PmiiTcGCStKyoZbbawBczEkM2cW2EB1GLy+aj6QMKJBLOokm2ni221ibG8MlS6xVOMxEsJSo5iXXlSVN0zFm6QEErGQB4S3pGi8b5I95jOKUcpCkhIuXJudv3i7cDYNTqklc2RKmKUbGYnMwAFrlmeAoqsRU7sBEYxNTggC40DX6x13Gq6ioZYWuXICiTlSiTLzGzixBYdY5bxPxZMq1OQES0l0S0pSAl+ZADmABm4xNfa3ICNDik0kAEnyv+UQUdMtZGuW7kQ9pJKUDuvb6fSAjwSunpmoUM4u3hvcsWJFixLRpiEieZ00jMwmrGr+2bk7+cW7CcEWUCdMUiXKbMVLUA+6QAdyRvsXgDimZLE+dkX2iSczgpZ1XIBTaxgKsikmqcm4HMiN5eCzCLFPqr9IPpVDKXYgnfyvrHpM/Q6256DaABGGqBYlD+Zt8NYiXh6gm5fbSC5igUqexBs0ZpKpRKe87m+h6HXSAUTJZSWIbfzjamUHDlTW7rsSH0Ba3rFirqVNiQN7kaRXKinUku7h9tG010gOucJYXg1Z3QmYmcNZU2aoKf+ViAoeUXCVwHh4/8sk+aln5qj5rl1a0KCkLKVAuFbg8wdjHUeEftamIIlVqDMT/AIqWzj+tIsfMX6QHTZXB9AnSkk+qAfnG0zhChUXNNKc/yt8BBeEYvJqUCZImJmJ5g6dCNQehg0GA4Fw99nSKqnTPVOUgqzd1KRbKop1Pk8E132ZyUJVlnrz2ylTNdgxYc4tnAk5JopKd3mO9h4yQz6vDeWjvKCr2Lg/h1gOKT8BQl5UwLkzwSxWXQtvwnY9IUzqKZJmEKSHHN2Lx2qvwiVMlqzJTMQXdOp5goP4mihYxhK5TpWFTpKb/APqyn0fmzQF94KGFVctCUUkkLCQFBSEvnABUL3PN4udPw9SI8NNIB6S0/pHzXUUKpZFRTLUUJuFpPeRtdtI6j9nX2mJmJTIrFntXZMyzLBNs380B1NElCfChI8kgRvn9I1jSomBKSpRskEnyAcwE/aRnNFDm8drWHpqObMQPbUQgHkwYmGuB8ULmzBKn0q5K1PlLhSSwch9QW6QFlmpCgUnQgg+RtFV4HwJMsLmqWZq+0WhC1OyZaCJaWGmbKgAqAcxaJqmBOwBPuiDCJWWTLF/C9wHc3LtbeA9hT9ncLBzr8ZctnU3kG0HJoKgTB5eWU2Up7yyxVmN1qLk9dW2doJe5gMKINjHEPtCrEffZiU+ywLbqa/zjseJ1YkoXNUe6hClH0Dx86VkwrUparzFqKlX5kmAikV/ZrCwRmQQoWdikuHjMjEAtcyZNU61qKvUkk6ddoFm0RCSoAgO17baRjPLyJSktfvNr7zAZVX9pMKn6NFpr8ZVSy0S0LQpRTmKUl8gNyVH8opLBKX1Nyxf0gZN9A9vjAF1VaqYvMVOTck/k+0EUNKqYHLgeWv7QNKowm6kubMNP94sNBJZBPkG5WgN6WQEpIZmOnn5xlNV3W6kdI0mnukkP06+sDUMwGWpR1e5PM/D0gDcPn55qULUMqrMonKLaqbZuV4j4gKRUzUhgCpJGVOQEFI8KTfL89YI4WpzMrpSZWbM5IygOlknvDNbreBOL0NUzB7QEvN3s5zBABzEWzPysNIBZKWOrWIFvhE8qf3kgAjfT4QuTNSC5JJPwiQrci7C469LQE0pkqOZr7g3bnEKFkFs2itv1iNcwJ0OlgCOp6xEZg11LhrtrzgLJ99BSQedjzttAqShXQE7/AJdYUCZYWY+fSN5FQAhn3c72aAziFO5s7m8LjmHlDKepKi76/CMyaYKGga+3Ic4Dbh3iGfRzO0pphSbZgzhQ5LTofnHVKT7Y0ZE9pI77d7Ktg/QEPHHJ8gDQeXONM/SA7twkpP3GQkkWe555iw6GGFdPUn2M4AOYA95rNl2IDwjwUJNLKQp1AJzHKWKSFEeIaG4sbGJgqaAMpMxDWI8SemXU6bPAHJaXLORWdlBSgSHSFD8rRqUJKwpRClAEZgnRx7QGoDGNBNlKCFKdYUFBSvwqOjt5HyaKhxFxaJSlIlkXJuNS+r+cAxxbh/K82lKEzFEJVLBHZzEpc95OxJ3ik4zgXfKcnZTg5MstlVreWfdaC6WvUpSSoJJJDBW5OgKfOOhY1gQmSUS50gJmAAAZrWHeKFOW1dn2gKlwV9pU6jUKesCpkoHKFE9+X6nxI+Udopa6XPlZ5S0rQpJukgjTmI4JX4dJGaXMmdrlPcWkMsaulRNi0bYV2tKomjnKlvYgspKweY0eA7BJp0plBN2CQB6QXQqT2ib7n5GKzwPxGqplqkgSu3lsFhSspLbpDFx5Raqagn9qlahKSnM5CSSWbmQBrANqo9xVnsd2+O0SJDNEVVfKn8RA8JItcvysNTBDQAOCpaSnupTddkqzAd9Wp3PPq8FA6wBw7/Z0eAMVjueEd9Vgd/PcvBzXgKR9q+IBFKJQ8U1X/wAU3PxYRxhSyX0/foYt/wBqONibWFKCCmWnIC++qyPW3pFWwns+1lmcppQWkra/dBcgAXJOnrAPONKdEmjopADzVJM2YWPtsw+uUU2upWA5nk8P+M+IzX1JnJR2aEgIlpcOEgkuepfTpCSqqHI6D1tABKBICef5Q4wzD0gBRcks1hziCjlggki/L94Y0DZrkNlsP0vAaKSGB2Cg/RjBVOsDORudDEaFBmsC925vAhqCFqdspPJr7NAEEulQL+/0L2gWlDoVewIducbLmBLpZwpLfHaNcOUGU9rHrpygH3A/ElPQTZkybJVMUpkpUlu6ljmDHc2vCvi1WaalTKSlcmUUuBYF2SAnZud994RzSAo6257w14hNqZVmVTS9jsVDU+I8yLbbQCQo9T9WjZK289mjdUlwW0LF/WMLlJD3vZuTtAa9oHc9dvltEWV7+UTTyWYbX5OOogczCHtf6+MBvNVc26NHqdIf1vGAW2Pr9XiSXMAuz6dIDE0Nu590EYXMJCkC27neBVsdrtElJ4ttN+cBJUuLuOWz6bRKD/L8I1QoZB+InUsPjEvZPdx8IDqeDSWlo7NYCwDmBfcHK3KzRvNqSjKFOkBl5hrqdOlorGGTamc7KBCbAFKWDabO7ND2jmzEsqcm57ra5xcgX0vbeArnF2OmQVy5ZA7Rj3XfS5WNM3xis8PYKqozTVTEoQlQCtVTFE3aXLF1Ft9BA/ES1Gqm5wQc5tyG3wjtX2aYKiTTyVoylS0kzbB73SxIe3QtAVml4bWEFVPQFQ/xK1YFv5ZSLP5mNq7iOrnypdOuUJWaahHahQKUpdlDQFJaOsme2rRWOIeyUlloAlFYVNI1A5hjuYCp12G0KUres7QpIQ8uW8tAOgXld1EaqeIOLKSjRQy59KEHv5VLQVOCx8QUH23EWiRjlDImJo0SSAopIVlTkU/huVPbygDiurkBE6l7FKCpIYszl+6q241gOXyFzJqs0glNRK7yVospQGpDb7tHXODftIM4dnVyjLWhBPaDwTCGsMxDL6PCrB+CUS+0fNmS2SYkgKIJBzpL35sYT8TcPKKCKhSlIKiUzw+XNv20vRKj+MCA7RQS1KParIJI7mVwAgsQCMxBV/NBwjgXCPHVVhq0SKh5tNokC6kg6GWr2k/yx3XD6xM6Uiah8qxmGZJSWPMG4PQwEGCKBkIIKSC5BSnKnxHwjl89Yrv2mcRijpSz55zy0kFil0nvekWLBlZpCCVFVjdScpNz7Ow5dGjlH271YM2mlPdKVLb+ogD4AwHOZiXZi2zn5xHWSwlkuS/L849LqCkMwI5fkIgJ72a4A+mgJ8PQyu9a7RBVJu/X687xKSQHdrP0vGUTnKXLgEHyu5s0AZKlslL2tfW9/LWNUqIU135G7c9IYOCQbsXgCYliTc3ta8BvJmh1bEHW/uvATkqdV784Okqf2dT621vC7J3rfvATTpZOU2BvzvGtLN8QOUBtSWaN5SSSxBOvysYHSWIBT5vAQTSVEm9/WHOLAGXSqclQp9HJ0UvUezsyR66wsnBictgwtsfWG+ILJpaQ6DJODmwftHs2vUnUtygEqZvdIcfrGk0uNL9To3IRIqWCnRzto0aJBZhofr5wESSbdPq8YKmdxzYWjdd/EWJO4iJTAMC8BhSt2s1o2kl1C2giNKgdfOJZPiB2gPZC8bBLb3jW7/XlEoY+n17oDKS23p/vBiAGH7QILp+MTgn8UB07hKRlmTZRNmCm5P19RDOcl5SzuguBv3SFEe54S0ihJqkZTZaAnV3Lcx1EOjUIQ5NwTcHQQCjE+F5VYvMoFB0zJLG219f3h9TyUSZQlOZgQACbpIbTwkP1ivVOOypZUlayokkgJ2GwhBW8TqU4ByI1tqRteAuOKcWJSS5Kz+EG3/uMUTGeL50yYLltBLTZNwRpub7wgq8QBJCAfPc+doccJqTTqFRMkGcpNwl9OakjQq84A4VyAsdqiaqYksv+IlASAAwIYl25GA6/GkrX3SoqScqXOY5NQ6vVvSLDilDT4lLVNp3TNGXuqBQo8wX8QbcWeMcH8B51HtU5cigQs6liHSqWQxB5vAWvhDGpBkJlhZTNQFAiaq6zqTe7DQQ+p150gKSNNAQep84qE3himl1M+eFEAv2fIZksodUg36NDGr7OciWpYuMqiAbg7m14B/wvw5KlTpkxI7lsiCElCVbqlvdJ2bSLbmjh9PxLVUilpTNcBZBC059CW1uBDeR9p0/s1pMpBWU9yYlwkE2cpuS3SAdY/wAfyaCmQHXOqFJdKFWVqe9N/CN21aON4rVLqCqbOUTMWSol3IfRKeSRpGcawuaqqmOFkGYSVLYrPVfXp5QPWJZxmuTcMzCAElqGh338oPzISHSx3+gYClKYiz9CPq0aVq8qnRYG7N74CRVQTqLDlE2HSwVXBYjbW8DyagEl2FthE0s9moKBKk6ctfjAOCsva4YAPqPOAKxStA7Po2sGSpj3PMX5aNEVYgFTkve4vaAxRhk63d+fugGcs5rfLfpDCTS7jcW9NYwB3ny2B1/3gFy1qBSS72LfXSPEOXI2u/6wymykhvN4hxGQMyiGKcrjmD1gFy0WudtLtDqfIekpgCGHbAsCVG4Ic6AcgPPeAZqk5QwYNfzG9tmhqqaBSyQ5YTJiQ5DOQg91IuTzJtoIBGhIAs5PLk8RFJ0Lj1iSaQUm7kXDBvUn3wNNmiz6jWA0mgBg4UHfSI0IBP7wVLmINzYvy+hEUmcAolrbQGPu2nneJjK1NyBqwa/KPTKkF/RrRhNQ6TYa32gNSscmsI8gHMd7Wb8417Xa4LwfgwRmUua+VI0G992+rwGlPhkxYdKVKB5X9fKJVUM0WI+X6w5xHitSpYl08vs5Ysq11Nsdm6Qn+/zd398BbMZnKROkkhi7hiC5DE9XsNt4SYxj8woKEHxKJVzd40GIBcsFa8y0KKgSX+PVL2hdi8rLlWgFlgFw9jd/jAACoIHNV3JMQTJpPNhGCok3jIlk6D6MBYsCw5ExBUg99JGYqvY7BPJ93huJXZgB+bdY34Fwp6SpnMXLISOgYqI6gsfSIKVZKO/4h4veb+sBPUSgtKVanmLN0BF3g+gVPMsyxPmsruhObXkM2resAU6zkSnYvt1tBNHOITexeACwifPplzEhSkLBbKtlC1mAULbiMU+ILXUALRk7pKgl2sXJT56esEqWufMKlEZrP5t+UC1dQpE5BZBU4SCvwu9gr1AgLZxRgiDJE5MxRWSyyfEos76baX2EVH/hUwXQMwsXSGOouBoTFyxLEBMldmDdAZTfi9sj+VjHOsOxyqkzQkusBWUPqHVs2/KAd4lMIWtkTEHMXEy6hf2jz5wMqb4c6MwOubYdI2qscl9pMQQuWErI79zYt3jz59YzMny8uYKSx3B/KAgqcMkqsnu7i7t6QsrMGV7DHbl7njIxJrKQQx1G8H0+JJJABYHqICtVEop8SCD9fCMInndrfGLqpKVXO9ruHhDjlGlLLlJH8wYW6wAX/EiBYAbD94mGMBtHUdbBoEaZulm6DeNpcuY5HPWAKGLE+TW11jIrgHsb8x+vnAmSZzPSNJlEp9/rlAEKqNkh35mIZ9QXI+Z05tESaFTsxg6gwOZPmJloBdW+0AsUos+3J9Is/D/D86spSmUZacs51rU4ATkDOre+iQOZi8YH9nyZchpzE5sx6AC4NnvtGMRx4UpSiWkdiQCiWlITlcXUCNVdYBKr7PQhkGehcwh2AUAfL94rGLcMVchJVNp1ZEnx6hudjp5xcZHFygtWULCsvdLhQSDux1Nt4MwjiczRPTOZctVyCGDaHfcvaA5EJvLTaNBUfXXnHQ+NOEZAlfe6fLLSpIJlC4fQ5d452m28BupY6xhMxvKMu+rRqVCA0CvT1ix8EYaqrnCQkhOYgqOwSDc+YF4QMGdxDHhrFPu09EwAsHSrLrlVYwHWsS+z6WWTSkBLMSsk6b6bxVqjgSqCiBJJY6hQY9ReDKDGaufPNQleamlKbIlTBPds4GvO8WxHFMwi0gHrm1gKpg2OJnBNJUoQM6SEqCUsrXKeigX3vCPDpRWgpXrLUQbac7eYPvhbiksFCS4dI21Yl/nEvD1Q+ZHNJLkvcFyPc8BHNoP4gBZybAbDUxDUSggkPrdvLSHlPRlalLAL3AZz0fpAtVhMwkshR8/rSAsWFzzLo0y7d5ifM3OkIsOXmMxNixI+Fr/rDWeCmSQCAyfZIcWipYQlOdRKiHIDk3v084CxVCwWBGUJGXS76axrQ1CnUFODZi2rRqc5ZyAEg5Ro/m8DS5C0lK5l8zgJCi45QB1FUjtyixJ5Fi45g9OsAcQKdJYbPrd3+YieYhOdRUEoKgGB1cfGBMUkB+4UZW0F3bdhu8AxwCtzlYJLqAdt7MXMenYZ/FffOGZnJLaHnCLBKzJNCbs5B5dLRcpsp1ywXKVZTax1ZgTYee0AircNBmTsySk5lllHMRc2J3PWIaXBkJUC17FvyaGqUvNKQwGZQYFwA50PtecaoQQry0gNayiTnTYFyxHJ4HrOFkkOi19Qfz2hiqaCSdGYjzEMMMUl1tobkcyYCkVNFUStFZkjm8ZTXKKby9d9fnF1xuUkoIGjD0MJZSA5YPZoCpTaxR1I0awiSTVr/Fqb2/PlA82X3iDq5eNkpA0+vMcoCVdXMFwW6xF94mqc5tL+6J5yU5ddLMHaAyGe2ogLDxjhSac0uRSv41LLmqKj7SnzNyHSB+D8SVKqpaishIN2PMNb36Q5+0od3Di+tDLt5RTJU0ghQFwxGpuC8B22p4gdM6WcxOWx07u/rHN8brs60yyAezsLtpy5GLVTViFZEuCsoKleeU298c/qjnm90gFmF/nAEmtRLSuWlJSTuW95tBeGF0rKHCWIWomzAkwqoqUFQVNFjY3/ACiyKkykyVpVNAlqScoAZjt1UX2gIsfrwulpJbtnkZx176wUufIGKQbbQ84gm/wqBiC1Ox6ETFvCFT/rAYJD2jG8bARhKrwGSLRlIjJvzjwT1aAd8O8UTaNE1EtimcUFW5AS75Xs5BZ4cDjcm4C0jZKcrAcg8UtSfKGVPQgpBJLtAZqKhTkGx3B1B5HkYm4bqMs6WW9tj5Gx+BjpvEmC0lcFrS6J4DhSWIPm2o+MVTh/ClUippmgZnypbRhfN0gLTw3iP3dC0mVmBJZy35G0D4njb5ldmlIAJNzb1aK7P4ulBZYLX/SwB53MLsVxdU9ISlHZo1LkZlbtbaAZmoMyQt27pYjUMzg6PoYr9I0oE6qJOVPLkT+kFUassyYglwtFibsoBxp6wvq1LUoJCTYC2Vi7bwDjDwFrTn8AGhPiLBn3Z7xvXzglaUpVm5h/C3I84QyBMJZIJI19IairsEFCAT7SifdaAaiiSsgLOcbHcdH3gTE6CVJ7yQeesEYfh1RNKUyFGYsXADMw3JtbzgnFeGK9Sx95lzQAxJQlwX2BS7+sBVpaVCYiYQwXp9c2i/ye/TylMlRRMUCFqypKSfaUNE2vGZ32dVU6WFBMpASO5KK+9puWZ+jxtQ0cynpUonoEtYWXExJUA6u6SkeLo2toBBSzD2oOgCg22+3SGdTLJUQDCOSGJ1cHXqIsFSsZ08yAYBdPSffBVAe6C/SNa5A1FrftENAsp98AdXzf4ZD+vrCynU7X8R9zRviFQ4yuwzHTpA+Hy2PUAGAruNSss5Y6uB0MQy13uNtLQw4oBE0KG6W05QrS/LVvSAnW3IdN9YhmoZ7DlrGUIbzj01D3Yl7wBeLUpApySs5pINzoxIZI2AgWTI/hLmP4VJT7wYgmKJZ1G1gH08ukHcPYaqqqZVOP7xYHJhqo+iQYDpXAHAxm0KKgrImzCsgK8JQyko638Twoxv7PJ0oZlpe3iQbe7WO2y0JlpTLQGSlISkcgAwgSpWpmIcHV4D5omTSg5SXYtZw46tEFZXKmsksAnQB29OrR0Pi/geauozy1oQhZFlHRR+DRiT9lWVyupchnCEeF9NTAc7rp5mS5QIDS05Qz3dRVfreBGHlFs43wBNMZSZOZaWLk3JW7kkDRwYrv3CaRaUvzymABjITBacKnK/u1nbSNpeB1H+EoiAEDW3MZCjrDBOAVB/um8yI0rsKVI/5jAnQBTn1G0ACVPtvD+RK7o105wjSzj4tFioqjuJtt9bwAkjCZ1lyllIKm7pIZ/wAhFg4hq2pykKJUpkBzcjcnfT5wxRLCJFtc2nmIHmUYtmDkC0BX8Mwd0vMDfP8A2g6bKSVJcC2g21hmp9xaIlLAv8ICvYill5k2INv0hvJrE+05L6b6WDwIkvMdnLlh8ozXCWnvKLL9kbg+UBHivaAgAZQdgGDeX5xHh2FTFEHKwN35Qww+slK7yyCtmuX0+EPKI9pMly/xqSPME3tygLfwLgQkSM0zxqXmsbFI8AttvFwp6qaTZPd57frCuVVolq7MWyiw29I0nY+ELCVXB3gH02YBfU/CK5W4ZMqVJ+8KypSoKSuUWLA2BzQyXXEi7ZYnpZqyASAR5wHFMUTknqRldBUSHOnL1MMJxBQhVgQNPKGfHvD2QqnIJKXKhuUEkFSX/DfMPURQqqomFTKBIFgdmaAfLnu+8RoIBJ0H6xBRgkpNySlmYkv6ekNJvD1SmWpa5EwJZ8xHX3wClcpyxv6xrLRlmX3DbwUpN/JojqZfeTf4wDrhTCqeqnGXUIzgJdJchiNdDF+reCMPShOWmQHI3UH+MUHhGqEqpQdlZkn10+LR1yuJ7OWWu49ICs/9iqAP/wCGR0He9wvHl8KUQAaklBun7w7VNBLb8oVV9UlGdbh0BvzsIBWOG6Ps1k00q2Zu6bMLQ5Io8No0VAkISopQl5aAVkqAFjrA0yYVoykFIWwcs7K5gG3lDLiemSJEpBchDMwc90Bi3xgIKjFkli5ALX0Z/wA4QUWJVBqaiTmAKUlHecutCQUrBNgFJudoR188ISUuepJuYt+HV9P93kz1lHaTED+pRSMh8+XrAVkTpk4kTFJWSg9mkskOlT6p5AfGB5FBPWmYGmzCCpPiLEJYC6yNBZ7vFim8S06SEIQoF0gBMvLrYvmZh5QgxTG5pKloSwCgnKS7eJJNuvXaAiwenVIUrOkDN5Hy0iLFMWA8LkXeBKKrmlaXmZr5VDYBixsCXfnG2JoSQQC7wEcusypACS/nzjVdURdvSBKhkpu8Bz6vZlXgAsVqahypJZrhvibxXcxUXUXO5OsWitqRkUdyCLsNRoIqwHn+UBPTJZSdPWGctgGzN0hbISbbwwlywA3d9Rf5wFqnzHZIFyq1ubfpB5WB4tuUKdJiU6kWcchu/UxLPm2u+u0BJUToCmuU84lCHMYnhgbQCxKkpdSmOwA5u5/SBjiKSbykm/ta9H6RIoWWS5AIGXm41PSIpdGAAeYvASSK9SiyEJCtglKR8T+kWr7N6dX3pcyYGMuWpQGZzmJZ2fYP74qM2UwLEhh5RavsxoQubNvlV2JYjnmTciAsuKVedWYWI0ganqwtwrxcuvSAq+aUqKCGUDtofKFNVOUNLGAtVLi0yW6FglB0fbygPBq+ala5gWWC1d1yQX2aEUvHj4ZySocxqPIwSjE0C8pJB1uo/IAfGAtOKYkJssy1nVJdvL698V2bhaVk3CSWt+nWCsIp1zM1hmUCA5Z1KsA8C4pP7OZkYpUmyne3OAGkzDTzEEKII7xUoAAB4slZ9o9NlKB2s0tcpSyfQqIimcRTUzZktCXAYZy51e0N6PhmXLN5qRnSSkmz3Fg41gFAxBE18gKS+h1Y9XaD6+iGQEWBhdidAJdUkSyS3iJHm4h+gdpJUlmKfp4BS2RQI9lle6OuTcSlmQlJV3hkJBN76bxyyZLYpANika/EQZgU2amqSEICyLMwO2vpAX2RiqVEhiCC1+flq0L8XpytQAYONLkefnFf40xSolKlqYoILg5dehLaR6sxxc+jmLRmTcJIURodcp2HrAHzARlOZORKkglIZNiNTueZi38TVWVCVAZtNOu/lHMFcQSPuf3czFZte6lRHqQIcSXl0ElKlqUsgqLkkgF8oPJksGgKzxLW51FufWHv2fy1VMhUpATmlLJBUfClYJSRuR2g25xVsUP0TDD7NarLVFDt2yWZRIGZJzocpuzgj1gL7V8NZ5omLmhOhKUoB7zXZR21azwBVYZSyFLK15lK72RaszkF0sgCBcZ7ScWMxZWVAZU5ik8wyWDuTc8hziev4eWVSkpSzSlDMsqDMwD5faD2D84BRiGPoSn+FKIsLMEBzszPr0hRNnAA6X1Gt4tE/h8azFrWfaCe6l+bC/LeEuOUIQQUhg2jwC2bMdP7QBUJSCCos/P5QYxZmir4mSuaQSwS4G/raAOrZiMpBIfKW/aK4LaGHeAyV5lZEpWSCm5IYcwNoVT5BBLjQtb5QGtMtj+cMgom+b4CAZUs89oICiN0+4fpAXSWLq+t4jnjvesZj0BPTi5jFQLHzjMegEwF1f1/lBdQgWsNI9HoAZSQyrfTx0XgOWBQggAEzFuQLmw1j0egK9jX9oV5wsqRGI9AL5wufKC8NSH05R6PQFipz3pX/UT84j4n/tM7zPyj0egKsjxn+oflHQKhA7KXYaCPR6ArCj3z/WfzhnS6r/pMej0Auq9R5D5wDjs9SEqUhSkl03SSD7xHo9AKcOrpswELmLWA7BSiQLciYuOM2oEN+FPzj0egK/JSO0khgxmJcc/OLDMUWN/bV849HoCv1ouqJeGx/Hkf9VH+oR6PQHdJcpKQyUhIyiwAA+EQTN/SMR6ArmKaq8hFJ4yURLlt/ij/AEmPR6AiCQ2m0V7EQ00tyHyjEegCaIsVNbWAlywwsN9usej0BqEDs9BDCnlJKRYe6PR6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http://4.bp.blogspot.com/_LoPTdkHrjjk/So5Ijwbgu7I/AAAAAAAAEto/duEnYUwDwIY/s1600/gestapo-executes-russian-peasants-second-world-war-0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42" b="13251"/>
          <a:stretch/>
        </p:blipFill>
        <p:spPr bwMode="auto">
          <a:xfrm>
            <a:off x="5460446" y="1850426"/>
            <a:ext cx="5620118" cy="4302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cache1.asset-cache.net/gc/3071701-circa-1940-a-gestapo-agent-inspects-a-group-of-gettyimages.jpg?v=1&amp;c=IWSAsset&amp;k=2&amp;d=kAopVBQEdfpD106QKJY%2BBaXOOB1TEysXb7aPxUSHkkfwio4s4e3PteavbaclotPX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6"/>
          <a:stretch/>
        </p:blipFill>
        <p:spPr bwMode="auto">
          <a:xfrm>
            <a:off x="5824703" y="2850407"/>
            <a:ext cx="6048556" cy="3867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077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54">
        <p:wipe/>
      </p:transition>
    </mc:Choice>
    <mc:Fallback xmlns="">
      <p:transition spd="slow" advClick="0" advTm="5054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9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8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2998</TotalTime>
  <Words>28</Words>
  <Application>Microsoft Office PowerPoint</Application>
  <PresentationFormat>Custom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Slice</vt:lpstr>
      <vt:lpstr>Why were the Nazis able to control opposition so effectively?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 suspects</dc:title>
  <dc:creator>Phil icHistory</dc:creator>
  <cp:lastModifiedBy>IslandScool</cp:lastModifiedBy>
  <cp:revision>34</cp:revision>
  <dcterms:created xsi:type="dcterms:W3CDTF">2014-03-03T13:06:21Z</dcterms:created>
  <dcterms:modified xsi:type="dcterms:W3CDTF">2014-06-16T05:02:51Z</dcterms:modified>
</cp:coreProperties>
</file>