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1" r:id="rId5"/>
    <p:sldId id="262" r:id="rId6"/>
    <p:sldId id="263"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08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315135E-76B2-4E25-851D-E8415B024486}" type="datetimeFigureOut">
              <a:rPr lang="en-US" smtClean="0"/>
              <a:t>9/16/2014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7A90D5-EBCA-4902-984B-3AF5818E2A5D}" type="slidenum">
              <a:rPr lang="en-US" smtClean="0"/>
              <a:t>‹#›</a:t>
            </a:fld>
            <a:endParaRPr lang="en-US"/>
          </a:p>
        </p:txBody>
      </p:sp>
    </p:spTree>
    <p:extLst>
      <p:ext uri="{BB962C8B-B14F-4D97-AF65-F5344CB8AC3E}">
        <p14:creationId xmlns:p14="http://schemas.microsoft.com/office/powerpoint/2010/main" val="42519666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15135E-76B2-4E25-851D-E8415B024486}" type="datetimeFigureOut">
              <a:rPr lang="en-US" smtClean="0"/>
              <a:t>9/16/2014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7A90D5-EBCA-4902-984B-3AF5818E2A5D}" type="slidenum">
              <a:rPr lang="en-US" smtClean="0"/>
              <a:t>‹#›</a:t>
            </a:fld>
            <a:endParaRPr lang="en-US"/>
          </a:p>
        </p:txBody>
      </p:sp>
    </p:spTree>
    <p:extLst>
      <p:ext uri="{BB962C8B-B14F-4D97-AF65-F5344CB8AC3E}">
        <p14:creationId xmlns:p14="http://schemas.microsoft.com/office/powerpoint/2010/main" val="4134896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15135E-76B2-4E25-851D-E8415B024486}" type="datetimeFigureOut">
              <a:rPr lang="en-US" smtClean="0"/>
              <a:t>9/16/2014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7A90D5-EBCA-4902-984B-3AF5818E2A5D}" type="slidenum">
              <a:rPr lang="en-US" smtClean="0"/>
              <a:t>‹#›</a:t>
            </a:fld>
            <a:endParaRPr lang="en-US"/>
          </a:p>
        </p:txBody>
      </p:sp>
    </p:spTree>
    <p:extLst>
      <p:ext uri="{BB962C8B-B14F-4D97-AF65-F5344CB8AC3E}">
        <p14:creationId xmlns:p14="http://schemas.microsoft.com/office/powerpoint/2010/main" val="11312880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1600200"/>
            <a:ext cx="8229600" cy="4525963"/>
          </a:xfrm>
        </p:spPr>
        <p:txBody>
          <a:bodyPr rtlCol="0">
            <a:normAutofit/>
          </a:bodyPr>
          <a:lstStyle/>
          <a:p>
            <a:pPr lvl="0"/>
            <a:endParaRPr lang="en-GB" noProof="0" smtClean="0"/>
          </a:p>
        </p:txBody>
      </p:sp>
      <p:sp>
        <p:nvSpPr>
          <p:cNvPr id="4" name="Date Placeholder 3"/>
          <p:cNvSpPr>
            <a:spLocks noGrp="1"/>
          </p:cNvSpPr>
          <p:nvPr>
            <p:ph type="dt" sz="half" idx="10"/>
          </p:nvPr>
        </p:nvSpPr>
        <p:spPr>
          <a:xfrm>
            <a:off x="457200" y="6245225"/>
            <a:ext cx="2133600" cy="476250"/>
          </a:xfrm>
        </p:spPr>
        <p:txBody>
          <a:bodyPr/>
          <a:lstStyle>
            <a:lvl1pPr>
              <a:defRPr smtClean="0"/>
            </a:lvl1pPr>
          </a:lstStyle>
          <a:p>
            <a:pPr>
              <a:defRPr/>
            </a:pPr>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smtClean="0"/>
            </a:lvl1pPr>
          </a:lstStyle>
          <a:p>
            <a:pPr>
              <a:defRPr/>
            </a:pPr>
            <a:endParaRPr lang="en-US"/>
          </a:p>
        </p:txBody>
      </p:sp>
      <p:sp>
        <p:nvSpPr>
          <p:cNvPr id="6" name="Slide Number Placeholder 5"/>
          <p:cNvSpPr>
            <a:spLocks noGrp="1"/>
          </p:cNvSpPr>
          <p:nvPr>
            <p:ph type="sldNum" sz="quarter" idx="12"/>
          </p:nvPr>
        </p:nvSpPr>
        <p:spPr>
          <a:xfrm>
            <a:off x="6553200" y="6245225"/>
            <a:ext cx="2133600" cy="476250"/>
          </a:xfrm>
        </p:spPr>
        <p:txBody>
          <a:bodyPr/>
          <a:lstStyle>
            <a:lvl1pPr>
              <a:defRPr smtClean="0"/>
            </a:lvl1pPr>
          </a:lstStyle>
          <a:p>
            <a:pPr>
              <a:defRPr/>
            </a:pPr>
            <a:fld id="{662DEC18-D1B9-4362-ABF8-CB2214337F6B}" type="slidenum">
              <a:rPr lang="en-US"/>
              <a:pPr>
                <a:defRPr/>
              </a:pPr>
              <a:t>‹#›</a:t>
            </a:fld>
            <a:endParaRPr lang="en-US"/>
          </a:p>
        </p:txBody>
      </p:sp>
    </p:spTree>
    <p:extLst>
      <p:ext uri="{BB962C8B-B14F-4D97-AF65-F5344CB8AC3E}">
        <p14:creationId xmlns:p14="http://schemas.microsoft.com/office/powerpoint/2010/main" val="15298666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15135E-76B2-4E25-851D-E8415B024486}" type="datetimeFigureOut">
              <a:rPr lang="en-US" smtClean="0"/>
              <a:t>9/16/2014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7A90D5-EBCA-4902-984B-3AF5818E2A5D}" type="slidenum">
              <a:rPr lang="en-US" smtClean="0"/>
              <a:t>‹#›</a:t>
            </a:fld>
            <a:endParaRPr lang="en-US"/>
          </a:p>
        </p:txBody>
      </p:sp>
    </p:spTree>
    <p:extLst>
      <p:ext uri="{BB962C8B-B14F-4D97-AF65-F5344CB8AC3E}">
        <p14:creationId xmlns:p14="http://schemas.microsoft.com/office/powerpoint/2010/main" val="41621713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15135E-76B2-4E25-851D-E8415B024486}" type="datetimeFigureOut">
              <a:rPr lang="en-US" smtClean="0"/>
              <a:t>9/16/2014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7A90D5-EBCA-4902-984B-3AF5818E2A5D}" type="slidenum">
              <a:rPr lang="en-US" smtClean="0"/>
              <a:t>‹#›</a:t>
            </a:fld>
            <a:endParaRPr lang="en-US"/>
          </a:p>
        </p:txBody>
      </p:sp>
    </p:spTree>
    <p:extLst>
      <p:ext uri="{BB962C8B-B14F-4D97-AF65-F5344CB8AC3E}">
        <p14:creationId xmlns:p14="http://schemas.microsoft.com/office/powerpoint/2010/main" val="38673434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315135E-76B2-4E25-851D-E8415B024486}" type="datetimeFigureOut">
              <a:rPr lang="en-US" smtClean="0"/>
              <a:t>9/16/2014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7A90D5-EBCA-4902-984B-3AF5818E2A5D}" type="slidenum">
              <a:rPr lang="en-US" smtClean="0"/>
              <a:t>‹#›</a:t>
            </a:fld>
            <a:endParaRPr lang="en-US"/>
          </a:p>
        </p:txBody>
      </p:sp>
    </p:spTree>
    <p:extLst>
      <p:ext uri="{BB962C8B-B14F-4D97-AF65-F5344CB8AC3E}">
        <p14:creationId xmlns:p14="http://schemas.microsoft.com/office/powerpoint/2010/main" val="39548639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315135E-76B2-4E25-851D-E8415B024486}" type="datetimeFigureOut">
              <a:rPr lang="en-US" smtClean="0"/>
              <a:t>9/16/2014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7A90D5-EBCA-4902-984B-3AF5818E2A5D}" type="slidenum">
              <a:rPr lang="en-US" smtClean="0"/>
              <a:t>‹#›</a:t>
            </a:fld>
            <a:endParaRPr lang="en-US"/>
          </a:p>
        </p:txBody>
      </p:sp>
    </p:spTree>
    <p:extLst>
      <p:ext uri="{BB962C8B-B14F-4D97-AF65-F5344CB8AC3E}">
        <p14:creationId xmlns:p14="http://schemas.microsoft.com/office/powerpoint/2010/main" val="18691880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315135E-76B2-4E25-851D-E8415B024486}" type="datetimeFigureOut">
              <a:rPr lang="en-US" smtClean="0"/>
              <a:t>9/16/2014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7A90D5-EBCA-4902-984B-3AF5818E2A5D}" type="slidenum">
              <a:rPr lang="en-US" smtClean="0"/>
              <a:t>‹#›</a:t>
            </a:fld>
            <a:endParaRPr lang="en-US"/>
          </a:p>
        </p:txBody>
      </p:sp>
    </p:spTree>
    <p:extLst>
      <p:ext uri="{BB962C8B-B14F-4D97-AF65-F5344CB8AC3E}">
        <p14:creationId xmlns:p14="http://schemas.microsoft.com/office/powerpoint/2010/main" val="544418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15135E-76B2-4E25-851D-E8415B024486}" type="datetimeFigureOut">
              <a:rPr lang="en-US" smtClean="0"/>
              <a:t>9/16/2014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7A90D5-EBCA-4902-984B-3AF5818E2A5D}" type="slidenum">
              <a:rPr lang="en-US" smtClean="0"/>
              <a:t>‹#›</a:t>
            </a:fld>
            <a:endParaRPr lang="en-US"/>
          </a:p>
        </p:txBody>
      </p:sp>
    </p:spTree>
    <p:extLst>
      <p:ext uri="{BB962C8B-B14F-4D97-AF65-F5344CB8AC3E}">
        <p14:creationId xmlns:p14="http://schemas.microsoft.com/office/powerpoint/2010/main" val="2863135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15135E-76B2-4E25-851D-E8415B024486}" type="datetimeFigureOut">
              <a:rPr lang="en-US" smtClean="0"/>
              <a:t>9/16/2014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7A90D5-EBCA-4902-984B-3AF5818E2A5D}" type="slidenum">
              <a:rPr lang="en-US" smtClean="0"/>
              <a:t>‹#›</a:t>
            </a:fld>
            <a:endParaRPr lang="en-US"/>
          </a:p>
        </p:txBody>
      </p:sp>
    </p:spTree>
    <p:extLst>
      <p:ext uri="{BB962C8B-B14F-4D97-AF65-F5344CB8AC3E}">
        <p14:creationId xmlns:p14="http://schemas.microsoft.com/office/powerpoint/2010/main" val="19686828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15135E-76B2-4E25-851D-E8415B024486}" type="datetimeFigureOut">
              <a:rPr lang="en-US" smtClean="0"/>
              <a:t>9/16/2014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7A90D5-EBCA-4902-984B-3AF5818E2A5D}" type="slidenum">
              <a:rPr lang="en-US" smtClean="0"/>
              <a:t>‹#›</a:t>
            </a:fld>
            <a:endParaRPr lang="en-US"/>
          </a:p>
        </p:txBody>
      </p:sp>
    </p:spTree>
    <p:extLst>
      <p:ext uri="{BB962C8B-B14F-4D97-AF65-F5344CB8AC3E}">
        <p14:creationId xmlns:p14="http://schemas.microsoft.com/office/powerpoint/2010/main" val="11873713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15135E-76B2-4E25-851D-E8415B024486}" type="datetimeFigureOut">
              <a:rPr lang="en-US" smtClean="0"/>
              <a:t>9/16/2014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7A90D5-EBCA-4902-984B-3AF5818E2A5D}" type="slidenum">
              <a:rPr lang="en-US" smtClean="0"/>
              <a:t>‹#›</a:t>
            </a:fld>
            <a:endParaRPr lang="en-US"/>
          </a:p>
        </p:txBody>
      </p:sp>
    </p:spTree>
    <p:extLst>
      <p:ext uri="{BB962C8B-B14F-4D97-AF65-F5344CB8AC3E}">
        <p14:creationId xmlns:p14="http://schemas.microsoft.com/office/powerpoint/2010/main" val="30630903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5"/>
          <p:cNvSpPr txBox="1">
            <a:spLocks noChangeArrowheads="1"/>
          </p:cNvSpPr>
          <p:nvPr/>
        </p:nvSpPr>
        <p:spPr bwMode="auto">
          <a:xfrm>
            <a:off x="2339752" y="214291"/>
            <a:ext cx="6589966" cy="1113653"/>
          </a:xfrm>
          <a:prstGeom prst="rect">
            <a:avLst/>
          </a:prstGeom>
          <a:solidFill>
            <a:schemeClr val="accent6"/>
          </a:solidFill>
          <a:ln w="28575">
            <a:noFill/>
            <a:miter lim="800000"/>
            <a:headEnd/>
            <a:tailEnd/>
          </a:ln>
        </p:spPr>
        <p:txBody>
          <a:bodyPr vert="horz" wrap="square" lIns="91440" tIns="45720" rIns="91440" bIns="45720" numCol="1" rtlCol="0" anchor="ctr" anchorCtr="0" compatLnSpc="1">
            <a:prstTxWarp prst="textNoShape">
              <a:avLst/>
            </a:prstTxWarp>
            <a:normAutofit/>
          </a:bodyPr>
          <a:lstStyle/>
          <a:p>
            <a:pPr marL="0" marR="0" lvl="0" indent="0" algn="ctr" defTabSz="914400" rtl="0" eaLnBrk="1" fontAlgn="auto" latinLnBrk="0" hangingPunct="1">
              <a:lnSpc>
                <a:spcPct val="90000"/>
              </a:lnSpc>
              <a:spcBef>
                <a:spcPct val="20000"/>
              </a:spcBef>
              <a:spcAft>
                <a:spcPts val="0"/>
              </a:spcAft>
              <a:buClrTx/>
              <a:buSzTx/>
              <a:buFontTx/>
              <a:buNone/>
              <a:tabLst/>
              <a:defRPr/>
            </a:pPr>
            <a:r>
              <a:rPr kumimoji="0" lang="en-GB" sz="4800" b="1" i="0" u="none" strike="noStrike" kern="1200" cap="none" spc="0" normalizeH="0" baseline="0" noProof="0" dirty="0" smtClean="0">
                <a:ln>
                  <a:noFill/>
                </a:ln>
                <a:solidFill>
                  <a:schemeClr val="bg1"/>
                </a:solidFill>
                <a:effectLst/>
                <a:uLnTx/>
                <a:uFillTx/>
                <a:latin typeface="Century Gothic" pitchFamily="34" charset="0"/>
              </a:rPr>
              <a:t>Hyperinflation</a:t>
            </a:r>
            <a:endParaRPr kumimoji="0" lang="en-GB" sz="4800" b="0" i="0" u="none" strike="noStrike" kern="1200" cap="none" spc="0" normalizeH="0" baseline="0" noProof="0" dirty="0" smtClean="0">
              <a:ln>
                <a:noFill/>
              </a:ln>
              <a:solidFill>
                <a:schemeClr val="bg1"/>
              </a:solidFill>
              <a:effectLst/>
              <a:uLnTx/>
              <a:uFillTx/>
              <a:latin typeface="Century Gothic" pitchFamily="34" charset="0"/>
            </a:endParaRPr>
          </a:p>
        </p:txBody>
      </p:sp>
      <p:sp>
        <p:nvSpPr>
          <p:cNvPr id="11" name="Rectangle 4"/>
          <p:cNvSpPr txBox="1">
            <a:spLocks noChangeArrowheads="1"/>
          </p:cNvSpPr>
          <p:nvPr/>
        </p:nvSpPr>
        <p:spPr bwMode="auto">
          <a:xfrm>
            <a:off x="214282" y="214291"/>
            <a:ext cx="1981454" cy="1113653"/>
          </a:xfrm>
          <a:prstGeom prst="rect">
            <a:avLst/>
          </a:prstGeom>
          <a:solidFill>
            <a:schemeClr val="accent5">
              <a:lumMod val="75000"/>
            </a:schemeClr>
          </a:solidFill>
          <a:ln w="28575">
            <a:noFill/>
            <a:miter lim="800000"/>
            <a:headEnd/>
            <a:tailEnd/>
          </a:ln>
        </p:spPr>
        <p:txBody>
          <a:bodyPr vert="horz" wrap="square" lIns="91440" tIns="45720" rIns="91440" bIns="45720" numCol="1" rtlCol="0" anchor="ctr" anchorCtr="0" compatLnSpc="1">
            <a:prstTxWarp prst="textNoShape">
              <a:avLst/>
            </a:prstTxWarp>
            <a:normAutofit fontScale="85000" lnSpcReduction="10000"/>
          </a:bodyPr>
          <a:lstStyle/>
          <a:p>
            <a:pPr lvl="0">
              <a:lnSpc>
                <a:spcPct val="90000"/>
              </a:lnSpc>
              <a:spcBef>
                <a:spcPct val="20000"/>
              </a:spcBef>
              <a:defRPr/>
            </a:pPr>
            <a:r>
              <a:rPr kumimoji="0" lang="en-GB" sz="1800" b="1" i="0" u="none" strike="noStrike" kern="1200" cap="none" spc="0" normalizeH="0" baseline="0" noProof="0" dirty="0" smtClean="0">
                <a:ln>
                  <a:noFill/>
                </a:ln>
                <a:solidFill>
                  <a:schemeClr val="tx1"/>
                </a:solidFill>
                <a:effectLst/>
                <a:uLnTx/>
                <a:uFillTx/>
                <a:latin typeface="Century Gothic" pitchFamily="34" charset="0"/>
                <a:ea typeface="+mn-ea"/>
                <a:cs typeface="+mn-cs"/>
              </a:rPr>
              <a:t>LO: </a:t>
            </a:r>
            <a:r>
              <a:rPr lang="en-US" dirty="0" smtClean="0">
                <a:latin typeface="Century Gothic" pitchFamily="34" charset="0"/>
              </a:rPr>
              <a:t>To understand how hyperinflation effects different people within the Weimar Republic</a:t>
            </a:r>
            <a:endParaRPr lang="en-US" dirty="0">
              <a:latin typeface="Century Gothic" pitchFamily="34" charset="0"/>
            </a:endParaRPr>
          </a:p>
        </p:txBody>
      </p:sp>
      <p:sp>
        <p:nvSpPr>
          <p:cNvPr id="3" name="Rectangle 2"/>
          <p:cNvSpPr/>
          <p:nvPr/>
        </p:nvSpPr>
        <p:spPr>
          <a:xfrm>
            <a:off x="531125" y="1676400"/>
            <a:ext cx="8077200" cy="5016758"/>
          </a:xfrm>
          <a:prstGeom prst="rect">
            <a:avLst/>
          </a:prstGeom>
        </p:spPr>
        <p:txBody>
          <a:bodyPr wrap="square">
            <a:spAutoFit/>
          </a:bodyPr>
          <a:lstStyle/>
          <a:p>
            <a:r>
              <a:rPr lang="en-US" sz="2000" dirty="0">
                <a:latin typeface="Century Gothic" pitchFamily="34" charset="0"/>
              </a:rPr>
              <a:t>At eleven in the morning a siren sounded. Everybody gathered in the factory yard where a five-ton lorry was drawn up, loaded with paper money. The chief cashier and his assistants climbed up on top. They read out names and just threw out bundles of notes. As soon as you caught one you made a dash for the nearest shop and bought anything that was going</a:t>
            </a:r>
            <a:r>
              <a:rPr lang="en-US" sz="2000" dirty="0" smtClean="0">
                <a:latin typeface="Century Gothic" pitchFamily="34" charset="0"/>
              </a:rPr>
              <a:t>....</a:t>
            </a:r>
          </a:p>
          <a:p>
            <a:endParaRPr lang="en-US" sz="2000" dirty="0">
              <a:latin typeface="Century Gothic" pitchFamily="34" charset="0"/>
            </a:endParaRPr>
          </a:p>
          <a:p>
            <a:r>
              <a:rPr lang="en-US" sz="2000" dirty="0">
                <a:latin typeface="Century Gothic" pitchFamily="34" charset="0"/>
              </a:rPr>
              <a:t>       You very often bought things you did not need. But with those things you could start to barter. You went round and exchanged a pair of shoes for a shirt, or a pair of socks for a sack of potatoes; some cutlery or crockery, for instance, for tea or coffee or butter. And this process was repeated until you eventually ended up with the thing you actually wanted</a:t>
            </a:r>
            <a:r>
              <a:rPr lang="en-US" sz="2000" dirty="0" smtClean="0">
                <a:latin typeface="Century Gothic" pitchFamily="34" charset="0"/>
              </a:rPr>
              <a:t>.</a:t>
            </a:r>
          </a:p>
          <a:p>
            <a:endParaRPr lang="en-US" sz="2000" dirty="0">
              <a:latin typeface="Century Gothic" pitchFamily="34" charset="0"/>
            </a:endParaRPr>
          </a:p>
          <a:p>
            <a:pPr algn="r"/>
            <a:r>
              <a:rPr lang="en-US" sz="2000" b="1" dirty="0">
                <a:latin typeface="Century Gothic" pitchFamily="34" charset="0"/>
              </a:rPr>
              <a:t>Willy </a:t>
            </a:r>
            <a:r>
              <a:rPr lang="en-US" sz="2000" b="1" dirty="0" err="1">
                <a:latin typeface="Century Gothic" pitchFamily="34" charset="0"/>
              </a:rPr>
              <a:t>Derkow</a:t>
            </a:r>
            <a:r>
              <a:rPr lang="en-US" sz="2000" b="1" dirty="0">
                <a:latin typeface="Century Gothic" pitchFamily="34" charset="0"/>
              </a:rPr>
              <a:t>, who was a student at the time, remembering in 1975.</a:t>
            </a:r>
          </a:p>
        </p:txBody>
      </p:sp>
    </p:spTree>
    <p:extLst>
      <p:ext uri="{BB962C8B-B14F-4D97-AF65-F5344CB8AC3E}">
        <p14:creationId xmlns:p14="http://schemas.microsoft.com/office/powerpoint/2010/main" val="32690582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5"/>
          <p:cNvSpPr txBox="1">
            <a:spLocks noChangeArrowheads="1"/>
          </p:cNvSpPr>
          <p:nvPr/>
        </p:nvSpPr>
        <p:spPr bwMode="auto">
          <a:xfrm>
            <a:off x="2339752" y="214291"/>
            <a:ext cx="6589966" cy="1113653"/>
          </a:xfrm>
          <a:prstGeom prst="rect">
            <a:avLst/>
          </a:prstGeom>
          <a:solidFill>
            <a:schemeClr val="accent6"/>
          </a:solidFill>
          <a:ln w="28575">
            <a:noFill/>
            <a:miter lim="800000"/>
            <a:headEnd/>
            <a:tailEnd/>
          </a:ln>
        </p:spPr>
        <p:txBody>
          <a:bodyPr vert="horz" wrap="square" lIns="91440" tIns="45720" rIns="91440" bIns="45720" numCol="1" rtlCol="0" anchor="ctr" anchorCtr="0" compatLnSpc="1">
            <a:prstTxWarp prst="textNoShape">
              <a:avLst/>
            </a:prstTxWarp>
            <a:normAutofit/>
          </a:bodyPr>
          <a:lstStyle/>
          <a:p>
            <a:pPr marL="0" marR="0" lvl="0" indent="0" algn="ctr" defTabSz="914400" rtl="0" eaLnBrk="1" fontAlgn="auto" latinLnBrk="0" hangingPunct="1">
              <a:lnSpc>
                <a:spcPct val="90000"/>
              </a:lnSpc>
              <a:spcBef>
                <a:spcPct val="20000"/>
              </a:spcBef>
              <a:spcAft>
                <a:spcPts val="0"/>
              </a:spcAft>
              <a:buClrTx/>
              <a:buSzTx/>
              <a:buFontTx/>
              <a:buNone/>
              <a:tabLst/>
              <a:defRPr/>
            </a:pPr>
            <a:r>
              <a:rPr kumimoji="0" lang="en-GB" sz="4800" b="1" i="0" u="none" strike="noStrike" kern="1200" cap="none" spc="0" normalizeH="0" baseline="0" noProof="0" dirty="0" smtClean="0">
                <a:ln>
                  <a:noFill/>
                </a:ln>
                <a:solidFill>
                  <a:schemeClr val="bg1"/>
                </a:solidFill>
                <a:effectLst/>
                <a:uLnTx/>
                <a:uFillTx/>
                <a:latin typeface="Century Gothic" pitchFamily="34" charset="0"/>
              </a:rPr>
              <a:t>Hyperinflation</a:t>
            </a:r>
            <a:endParaRPr kumimoji="0" lang="en-GB" sz="4800" b="0" i="0" u="none" strike="noStrike" kern="1200" cap="none" spc="0" normalizeH="0" baseline="0" noProof="0" dirty="0" smtClean="0">
              <a:ln>
                <a:noFill/>
              </a:ln>
              <a:solidFill>
                <a:schemeClr val="bg1"/>
              </a:solidFill>
              <a:effectLst/>
              <a:uLnTx/>
              <a:uFillTx/>
              <a:latin typeface="Century Gothic" pitchFamily="34" charset="0"/>
            </a:endParaRPr>
          </a:p>
        </p:txBody>
      </p:sp>
      <p:sp>
        <p:nvSpPr>
          <p:cNvPr id="11" name="Rectangle 4"/>
          <p:cNvSpPr txBox="1">
            <a:spLocks noChangeArrowheads="1"/>
          </p:cNvSpPr>
          <p:nvPr/>
        </p:nvSpPr>
        <p:spPr bwMode="auto">
          <a:xfrm>
            <a:off x="214282" y="214291"/>
            <a:ext cx="1981454" cy="1113653"/>
          </a:xfrm>
          <a:prstGeom prst="rect">
            <a:avLst/>
          </a:prstGeom>
          <a:solidFill>
            <a:schemeClr val="accent5">
              <a:lumMod val="75000"/>
            </a:schemeClr>
          </a:solidFill>
          <a:ln w="28575">
            <a:noFill/>
            <a:miter lim="800000"/>
            <a:headEnd/>
            <a:tailEnd/>
          </a:ln>
        </p:spPr>
        <p:txBody>
          <a:bodyPr vert="horz" wrap="square" lIns="91440" tIns="45720" rIns="91440" bIns="45720" numCol="1" rtlCol="0" anchor="ctr" anchorCtr="0" compatLnSpc="1">
            <a:prstTxWarp prst="textNoShape">
              <a:avLst/>
            </a:prstTxWarp>
            <a:normAutofit fontScale="85000" lnSpcReduction="10000"/>
          </a:bodyPr>
          <a:lstStyle/>
          <a:p>
            <a:pPr lvl="0">
              <a:lnSpc>
                <a:spcPct val="90000"/>
              </a:lnSpc>
              <a:spcBef>
                <a:spcPct val="20000"/>
              </a:spcBef>
              <a:defRPr/>
            </a:pPr>
            <a:r>
              <a:rPr kumimoji="0" lang="en-GB" sz="1800" b="1" i="0" u="none" strike="noStrike" kern="1200" cap="none" spc="0" normalizeH="0" baseline="0" noProof="0" dirty="0" smtClean="0">
                <a:ln>
                  <a:noFill/>
                </a:ln>
                <a:solidFill>
                  <a:schemeClr val="tx1"/>
                </a:solidFill>
                <a:effectLst/>
                <a:uLnTx/>
                <a:uFillTx/>
                <a:latin typeface="Century Gothic" pitchFamily="34" charset="0"/>
                <a:ea typeface="+mn-ea"/>
                <a:cs typeface="+mn-cs"/>
              </a:rPr>
              <a:t>LO: </a:t>
            </a:r>
            <a:r>
              <a:rPr lang="en-US" dirty="0" smtClean="0">
                <a:latin typeface="Century Gothic" pitchFamily="34" charset="0"/>
              </a:rPr>
              <a:t>To understand how hyperinflation effects different people within the Weimar Republic</a:t>
            </a:r>
            <a:endParaRPr lang="en-US" dirty="0">
              <a:latin typeface="Century Gothic" pitchFamily="34" charset="0"/>
            </a:endParaRPr>
          </a:p>
        </p:txBody>
      </p:sp>
      <p:sp>
        <p:nvSpPr>
          <p:cNvPr id="2" name="Rectangle 1"/>
          <p:cNvSpPr/>
          <p:nvPr/>
        </p:nvSpPr>
        <p:spPr>
          <a:xfrm>
            <a:off x="990600" y="2057400"/>
            <a:ext cx="7239000" cy="3477875"/>
          </a:xfrm>
          <a:prstGeom prst="rect">
            <a:avLst/>
          </a:prstGeom>
        </p:spPr>
        <p:txBody>
          <a:bodyPr wrap="square">
            <a:spAutoFit/>
          </a:bodyPr>
          <a:lstStyle/>
          <a:p>
            <a:r>
              <a:rPr lang="en-US" sz="2000" dirty="0">
                <a:latin typeface="Century Gothic" pitchFamily="34" charset="0"/>
              </a:rPr>
              <a:t>My father began to pay wages largely in goods, mostly foodstuffs. My mother stacked these in the flat where we lived. Livestock, such as chickens, was kept in the bathroom and on the balcony. Flour, fats etc. were bought in bulk as soon as money became available. My mother had to parcel all this food out in rough proportion to the employee's entitlement. Come pay-day the workforce assembled in. the flat in groups for their handouts.</a:t>
            </a:r>
          </a:p>
          <a:p>
            <a:endParaRPr lang="en-US" sz="2000" dirty="0" smtClean="0">
              <a:latin typeface="Century Gothic" pitchFamily="34" charset="0"/>
            </a:endParaRPr>
          </a:p>
          <a:p>
            <a:pPr algn="r"/>
            <a:r>
              <a:rPr lang="en-US" sz="2000" b="1" dirty="0" smtClean="0">
                <a:latin typeface="Century Gothic" pitchFamily="34" charset="0"/>
              </a:rPr>
              <a:t>A </a:t>
            </a:r>
            <a:r>
              <a:rPr lang="en-US" sz="2000" b="1" dirty="0">
                <a:latin typeface="Century Gothic" pitchFamily="34" charset="0"/>
              </a:rPr>
              <a:t>man whose father owned a small business</a:t>
            </a:r>
            <a:r>
              <a:rPr lang="en-US" sz="2000" dirty="0">
                <a:latin typeface="Century Gothic" pitchFamily="34" charset="0"/>
              </a:rPr>
              <a:t> </a:t>
            </a:r>
          </a:p>
        </p:txBody>
      </p:sp>
    </p:spTree>
    <p:extLst>
      <p:ext uri="{BB962C8B-B14F-4D97-AF65-F5344CB8AC3E}">
        <p14:creationId xmlns:p14="http://schemas.microsoft.com/office/powerpoint/2010/main" val="17932070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5"/>
          <p:cNvSpPr txBox="1">
            <a:spLocks noChangeArrowheads="1"/>
          </p:cNvSpPr>
          <p:nvPr/>
        </p:nvSpPr>
        <p:spPr bwMode="auto">
          <a:xfrm>
            <a:off x="2339752" y="214291"/>
            <a:ext cx="6589966" cy="1113653"/>
          </a:xfrm>
          <a:prstGeom prst="rect">
            <a:avLst/>
          </a:prstGeom>
          <a:solidFill>
            <a:schemeClr val="accent6"/>
          </a:solidFill>
          <a:ln w="28575">
            <a:noFill/>
            <a:miter lim="800000"/>
            <a:headEnd/>
            <a:tailEnd/>
          </a:ln>
        </p:spPr>
        <p:txBody>
          <a:bodyPr vert="horz" wrap="square" lIns="91440" tIns="45720" rIns="91440" bIns="45720" numCol="1" rtlCol="0" anchor="ctr" anchorCtr="0" compatLnSpc="1">
            <a:prstTxWarp prst="textNoShape">
              <a:avLst/>
            </a:prstTxWarp>
            <a:normAutofit/>
          </a:bodyPr>
          <a:lstStyle/>
          <a:p>
            <a:pPr marL="0" marR="0" lvl="0" indent="0" algn="ctr" defTabSz="914400" rtl="0" eaLnBrk="1" fontAlgn="auto" latinLnBrk="0" hangingPunct="1">
              <a:lnSpc>
                <a:spcPct val="90000"/>
              </a:lnSpc>
              <a:spcBef>
                <a:spcPct val="20000"/>
              </a:spcBef>
              <a:spcAft>
                <a:spcPts val="0"/>
              </a:spcAft>
              <a:buClrTx/>
              <a:buSzTx/>
              <a:buFontTx/>
              <a:buNone/>
              <a:tabLst/>
              <a:defRPr/>
            </a:pPr>
            <a:r>
              <a:rPr kumimoji="0" lang="en-GB" sz="4800" b="1" i="0" u="none" strike="noStrike" kern="1200" cap="none" spc="0" normalizeH="0" baseline="0" noProof="0" dirty="0" smtClean="0">
                <a:ln>
                  <a:noFill/>
                </a:ln>
                <a:solidFill>
                  <a:schemeClr val="bg1"/>
                </a:solidFill>
                <a:effectLst/>
                <a:uLnTx/>
                <a:uFillTx/>
                <a:latin typeface="Century Gothic" pitchFamily="34" charset="0"/>
              </a:rPr>
              <a:t>Hyperinflation</a:t>
            </a:r>
            <a:endParaRPr kumimoji="0" lang="en-GB" sz="4800" b="0" i="0" u="none" strike="noStrike" kern="1200" cap="none" spc="0" normalizeH="0" baseline="0" noProof="0" dirty="0" smtClean="0">
              <a:ln>
                <a:noFill/>
              </a:ln>
              <a:solidFill>
                <a:schemeClr val="bg1"/>
              </a:solidFill>
              <a:effectLst/>
              <a:uLnTx/>
              <a:uFillTx/>
              <a:latin typeface="Century Gothic" pitchFamily="34" charset="0"/>
            </a:endParaRPr>
          </a:p>
        </p:txBody>
      </p:sp>
      <p:sp>
        <p:nvSpPr>
          <p:cNvPr id="11" name="Rectangle 4"/>
          <p:cNvSpPr txBox="1">
            <a:spLocks noChangeArrowheads="1"/>
          </p:cNvSpPr>
          <p:nvPr/>
        </p:nvSpPr>
        <p:spPr bwMode="auto">
          <a:xfrm>
            <a:off x="214282" y="214291"/>
            <a:ext cx="1981454" cy="1113653"/>
          </a:xfrm>
          <a:prstGeom prst="rect">
            <a:avLst/>
          </a:prstGeom>
          <a:solidFill>
            <a:schemeClr val="accent5">
              <a:lumMod val="75000"/>
            </a:schemeClr>
          </a:solidFill>
          <a:ln w="28575">
            <a:noFill/>
            <a:miter lim="800000"/>
            <a:headEnd/>
            <a:tailEnd/>
          </a:ln>
        </p:spPr>
        <p:txBody>
          <a:bodyPr vert="horz" wrap="square" lIns="91440" tIns="45720" rIns="91440" bIns="45720" numCol="1" rtlCol="0" anchor="ctr" anchorCtr="0" compatLnSpc="1">
            <a:prstTxWarp prst="textNoShape">
              <a:avLst/>
            </a:prstTxWarp>
            <a:normAutofit fontScale="85000" lnSpcReduction="10000"/>
          </a:bodyPr>
          <a:lstStyle/>
          <a:p>
            <a:pPr lvl="0">
              <a:lnSpc>
                <a:spcPct val="90000"/>
              </a:lnSpc>
              <a:spcBef>
                <a:spcPct val="20000"/>
              </a:spcBef>
              <a:defRPr/>
            </a:pPr>
            <a:r>
              <a:rPr kumimoji="0" lang="en-GB" sz="1800" b="1" i="0" u="none" strike="noStrike" kern="1200" cap="none" spc="0" normalizeH="0" baseline="0" noProof="0" dirty="0" smtClean="0">
                <a:ln>
                  <a:noFill/>
                </a:ln>
                <a:solidFill>
                  <a:schemeClr val="tx1"/>
                </a:solidFill>
                <a:effectLst/>
                <a:uLnTx/>
                <a:uFillTx/>
                <a:latin typeface="Century Gothic" pitchFamily="34" charset="0"/>
                <a:ea typeface="+mn-ea"/>
                <a:cs typeface="+mn-cs"/>
              </a:rPr>
              <a:t>LO: </a:t>
            </a:r>
            <a:r>
              <a:rPr lang="en-US" dirty="0" smtClean="0">
                <a:latin typeface="Century Gothic" pitchFamily="34" charset="0"/>
              </a:rPr>
              <a:t>To understand how hyperinflation effects different people within the Weimar Republic</a:t>
            </a:r>
            <a:endParaRPr lang="en-US" dirty="0">
              <a:latin typeface="Century Gothic" pitchFamily="34" charset="0"/>
            </a:endParaRPr>
          </a:p>
        </p:txBody>
      </p:sp>
      <p:sp>
        <p:nvSpPr>
          <p:cNvPr id="2" name="Rectangle 1"/>
          <p:cNvSpPr/>
          <p:nvPr/>
        </p:nvSpPr>
        <p:spPr>
          <a:xfrm>
            <a:off x="990600" y="2057400"/>
            <a:ext cx="7391400" cy="4093428"/>
          </a:xfrm>
          <a:prstGeom prst="rect">
            <a:avLst/>
          </a:prstGeom>
        </p:spPr>
        <p:txBody>
          <a:bodyPr wrap="square">
            <a:spAutoFit/>
          </a:bodyPr>
          <a:lstStyle/>
          <a:p>
            <a:r>
              <a:rPr lang="en-US" sz="2000" dirty="0">
                <a:latin typeface="Century Gothic" pitchFamily="34" charset="0"/>
              </a:rPr>
              <a:t>My father had sold his business during the war, together with all the real-estate property he owned, and retired from business. He was, by middle-class standards, a rich man, and intended to live on the income from his investments. These were mainly life-insurance policies, fixed</a:t>
            </a:r>
            <a:r>
              <a:rPr lang="en-US" sz="2000" dirty="0" smtClean="0">
                <a:latin typeface="Century Gothic" pitchFamily="34" charset="0"/>
              </a:rPr>
              <a:t>­ value </a:t>
            </a:r>
            <a:r>
              <a:rPr lang="en-US" sz="2000" dirty="0">
                <a:latin typeface="Century Gothic" pitchFamily="34" charset="0"/>
              </a:rPr>
              <a:t>securities and a mortgage on a large agricultural estate, whose yield of 15,000 marks per annum would have provided a very good income. All this depreciated, </a:t>
            </a:r>
            <a:r>
              <a:rPr lang="en-US" sz="2000" dirty="0" smtClean="0">
                <a:latin typeface="Century Gothic" pitchFamily="34" charset="0"/>
              </a:rPr>
              <a:t>of course</a:t>
            </a:r>
            <a:r>
              <a:rPr lang="en-US" sz="2000" dirty="0">
                <a:latin typeface="Century Gothic" pitchFamily="34" charset="0"/>
              </a:rPr>
              <a:t>, to zero - my father only managed to keep his head above water by resuming work. "</a:t>
            </a:r>
          </a:p>
          <a:p>
            <a:endParaRPr lang="en-US" sz="2000" dirty="0" smtClean="0">
              <a:latin typeface="Century Gothic" pitchFamily="34" charset="0"/>
            </a:endParaRPr>
          </a:p>
          <a:p>
            <a:pPr algn="r"/>
            <a:r>
              <a:rPr lang="en-US" sz="2000" dirty="0">
                <a:latin typeface="Century Gothic" pitchFamily="34" charset="0"/>
              </a:rPr>
              <a:t> </a:t>
            </a:r>
            <a:r>
              <a:rPr lang="en-US" sz="2000" b="1" dirty="0">
                <a:latin typeface="Century Gothic" pitchFamily="34" charset="0"/>
              </a:rPr>
              <a:t>A writer remembering the effects of the inflation on his father </a:t>
            </a:r>
          </a:p>
        </p:txBody>
      </p:sp>
    </p:spTree>
    <p:extLst>
      <p:ext uri="{BB962C8B-B14F-4D97-AF65-F5344CB8AC3E}">
        <p14:creationId xmlns:p14="http://schemas.microsoft.com/office/powerpoint/2010/main" val="38396034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5"/>
          <p:cNvSpPr txBox="1">
            <a:spLocks noChangeArrowheads="1"/>
          </p:cNvSpPr>
          <p:nvPr/>
        </p:nvSpPr>
        <p:spPr bwMode="auto">
          <a:xfrm>
            <a:off x="2339752" y="214291"/>
            <a:ext cx="6589966" cy="1113653"/>
          </a:xfrm>
          <a:prstGeom prst="rect">
            <a:avLst/>
          </a:prstGeom>
          <a:solidFill>
            <a:schemeClr val="accent6"/>
          </a:solidFill>
          <a:ln w="28575">
            <a:noFill/>
            <a:miter lim="800000"/>
            <a:headEnd/>
            <a:tailEnd/>
          </a:ln>
        </p:spPr>
        <p:txBody>
          <a:bodyPr vert="horz" wrap="square" lIns="91440" tIns="45720" rIns="91440" bIns="45720" numCol="1" rtlCol="0" anchor="ctr" anchorCtr="0" compatLnSpc="1">
            <a:prstTxWarp prst="textNoShape">
              <a:avLst/>
            </a:prstTxWarp>
            <a:normAutofit/>
          </a:bodyPr>
          <a:lstStyle/>
          <a:p>
            <a:pPr marL="0" marR="0" lvl="0" indent="0" algn="ctr" defTabSz="914400" rtl="0" eaLnBrk="1" fontAlgn="auto" latinLnBrk="0" hangingPunct="1">
              <a:lnSpc>
                <a:spcPct val="90000"/>
              </a:lnSpc>
              <a:spcBef>
                <a:spcPct val="20000"/>
              </a:spcBef>
              <a:spcAft>
                <a:spcPts val="0"/>
              </a:spcAft>
              <a:buClrTx/>
              <a:buSzTx/>
              <a:buFontTx/>
              <a:buNone/>
              <a:tabLst/>
              <a:defRPr/>
            </a:pPr>
            <a:r>
              <a:rPr kumimoji="0" lang="en-GB" sz="4800" b="1" i="0" u="none" strike="noStrike" kern="1200" cap="none" spc="0" normalizeH="0" baseline="0" noProof="0" dirty="0" smtClean="0">
                <a:ln>
                  <a:noFill/>
                </a:ln>
                <a:solidFill>
                  <a:schemeClr val="bg1"/>
                </a:solidFill>
                <a:effectLst/>
                <a:uLnTx/>
                <a:uFillTx/>
                <a:latin typeface="Century Gothic" pitchFamily="34" charset="0"/>
              </a:rPr>
              <a:t>Hyperinflation</a:t>
            </a:r>
            <a:endParaRPr kumimoji="0" lang="en-GB" sz="4800" b="0" i="0" u="none" strike="noStrike" kern="1200" cap="none" spc="0" normalizeH="0" baseline="0" noProof="0" dirty="0" smtClean="0">
              <a:ln>
                <a:noFill/>
              </a:ln>
              <a:solidFill>
                <a:schemeClr val="bg1"/>
              </a:solidFill>
              <a:effectLst/>
              <a:uLnTx/>
              <a:uFillTx/>
              <a:latin typeface="Century Gothic" pitchFamily="34" charset="0"/>
            </a:endParaRPr>
          </a:p>
        </p:txBody>
      </p:sp>
      <p:sp>
        <p:nvSpPr>
          <p:cNvPr id="11" name="Rectangle 4"/>
          <p:cNvSpPr txBox="1">
            <a:spLocks noChangeArrowheads="1"/>
          </p:cNvSpPr>
          <p:nvPr/>
        </p:nvSpPr>
        <p:spPr bwMode="auto">
          <a:xfrm>
            <a:off x="214282" y="214291"/>
            <a:ext cx="1981454" cy="1113653"/>
          </a:xfrm>
          <a:prstGeom prst="rect">
            <a:avLst/>
          </a:prstGeom>
          <a:solidFill>
            <a:schemeClr val="accent5">
              <a:lumMod val="75000"/>
            </a:schemeClr>
          </a:solidFill>
          <a:ln w="28575">
            <a:noFill/>
            <a:miter lim="800000"/>
            <a:headEnd/>
            <a:tailEnd/>
          </a:ln>
        </p:spPr>
        <p:txBody>
          <a:bodyPr vert="horz" wrap="square" lIns="91440" tIns="45720" rIns="91440" bIns="45720" numCol="1" rtlCol="0" anchor="ctr" anchorCtr="0" compatLnSpc="1">
            <a:prstTxWarp prst="textNoShape">
              <a:avLst/>
            </a:prstTxWarp>
            <a:normAutofit fontScale="85000" lnSpcReduction="10000"/>
          </a:bodyPr>
          <a:lstStyle/>
          <a:p>
            <a:pPr lvl="0">
              <a:lnSpc>
                <a:spcPct val="90000"/>
              </a:lnSpc>
              <a:spcBef>
                <a:spcPct val="20000"/>
              </a:spcBef>
              <a:defRPr/>
            </a:pPr>
            <a:r>
              <a:rPr kumimoji="0" lang="en-GB" sz="1800" b="1" i="0" u="none" strike="noStrike" kern="1200" cap="none" spc="0" normalizeH="0" baseline="0" noProof="0" dirty="0" smtClean="0">
                <a:ln>
                  <a:noFill/>
                </a:ln>
                <a:solidFill>
                  <a:schemeClr val="tx1"/>
                </a:solidFill>
                <a:effectLst/>
                <a:uLnTx/>
                <a:uFillTx/>
                <a:latin typeface="Century Gothic" pitchFamily="34" charset="0"/>
                <a:ea typeface="+mn-ea"/>
                <a:cs typeface="+mn-cs"/>
              </a:rPr>
              <a:t>LO: </a:t>
            </a:r>
            <a:r>
              <a:rPr lang="en-US" dirty="0" smtClean="0">
                <a:latin typeface="Century Gothic" pitchFamily="34" charset="0"/>
              </a:rPr>
              <a:t>To understand how hyperinflation effects different people within the Weimar Republic</a:t>
            </a:r>
            <a:endParaRPr lang="en-US" dirty="0">
              <a:latin typeface="Century Gothic" pitchFamily="34" charset="0"/>
            </a:endParaRPr>
          </a:p>
        </p:txBody>
      </p:sp>
      <p:sp>
        <p:nvSpPr>
          <p:cNvPr id="2" name="Rectangle 1"/>
          <p:cNvSpPr/>
          <p:nvPr/>
        </p:nvSpPr>
        <p:spPr>
          <a:xfrm>
            <a:off x="914400" y="2209800"/>
            <a:ext cx="7086600" cy="3785652"/>
          </a:xfrm>
          <a:prstGeom prst="rect">
            <a:avLst/>
          </a:prstGeom>
        </p:spPr>
        <p:txBody>
          <a:bodyPr wrap="square">
            <a:spAutoFit/>
          </a:bodyPr>
          <a:lstStyle/>
          <a:p>
            <a:r>
              <a:rPr lang="en-US" sz="2000" dirty="0" smtClean="0">
                <a:latin typeface="Century Gothic" pitchFamily="34" charset="0"/>
              </a:rPr>
              <a:t>One day I dropped into a café to have a coffee. As I went in I noticed the price was 5,000 marks – just about what I had in my pocket. I sat down, read my paper, drank my coffee, and spent altogether about one hour in the café, and then asked for the bill. The waiter duly presented me with a bill for 8,000 marks. ‘Why 8,000 marks?’ I asked. The mark had dropped in the meantime, I was told. So I gave the waiter all the money I had, and he was generous enough to leave it at that.</a:t>
            </a:r>
          </a:p>
          <a:p>
            <a:endParaRPr lang="en-US" sz="2000" dirty="0">
              <a:latin typeface="Century Gothic" pitchFamily="34" charset="0"/>
            </a:endParaRPr>
          </a:p>
          <a:p>
            <a:pPr algn="r"/>
            <a:r>
              <a:rPr lang="en-US" sz="2000" b="1" dirty="0">
                <a:latin typeface="Century Gothic" pitchFamily="34" charset="0"/>
              </a:rPr>
              <a:t>The memories of a German writer</a:t>
            </a:r>
            <a:r>
              <a:rPr lang="en-US" sz="2000" dirty="0">
                <a:latin typeface="Century Gothic" pitchFamily="34" charset="0"/>
              </a:rPr>
              <a:t> </a:t>
            </a:r>
          </a:p>
        </p:txBody>
      </p:sp>
    </p:spTree>
    <p:extLst>
      <p:ext uri="{BB962C8B-B14F-4D97-AF65-F5344CB8AC3E}">
        <p14:creationId xmlns:p14="http://schemas.microsoft.com/office/powerpoint/2010/main" val="38396034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5"/>
          <p:cNvSpPr txBox="1">
            <a:spLocks noChangeArrowheads="1"/>
          </p:cNvSpPr>
          <p:nvPr/>
        </p:nvSpPr>
        <p:spPr bwMode="auto">
          <a:xfrm>
            <a:off x="2339752" y="214291"/>
            <a:ext cx="6589966" cy="1113653"/>
          </a:xfrm>
          <a:prstGeom prst="rect">
            <a:avLst/>
          </a:prstGeom>
          <a:solidFill>
            <a:schemeClr val="accent6"/>
          </a:solidFill>
          <a:ln w="28575">
            <a:noFill/>
            <a:miter lim="800000"/>
            <a:headEnd/>
            <a:tailEnd/>
          </a:ln>
        </p:spPr>
        <p:txBody>
          <a:bodyPr vert="horz" wrap="square" lIns="91440" tIns="45720" rIns="91440" bIns="45720" numCol="1" rtlCol="0" anchor="ctr" anchorCtr="0" compatLnSpc="1">
            <a:prstTxWarp prst="textNoShape">
              <a:avLst/>
            </a:prstTxWarp>
            <a:normAutofit/>
          </a:bodyPr>
          <a:lstStyle/>
          <a:p>
            <a:pPr marL="0" marR="0" lvl="0" indent="0" algn="ctr" defTabSz="914400" rtl="0" eaLnBrk="1" fontAlgn="auto" latinLnBrk="0" hangingPunct="1">
              <a:lnSpc>
                <a:spcPct val="90000"/>
              </a:lnSpc>
              <a:spcBef>
                <a:spcPct val="20000"/>
              </a:spcBef>
              <a:spcAft>
                <a:spcPts val="0"/>
              </a:spcAft>
              <a:buClrTx/>
              <a:buSzTx/>
              <a:buFontTx/>
              <a:buNone/>
              <a:tabLst/>
              <a:defRPr/>
            </a:pPr>
            <a:r>
              <a:rPr kumimoji="0" lang="en-GB" sz="4800" b="1" i="0" u="none" strike="noStrike" kern="1200" cap="none" spc="0" normalizeH="0" baseline="0" noProof="0" dirty="0" smtClean="0">
                <a:ln>
                  <a:noFill/>
                </a:ln>
                <a:solidFill>
                  <a:schemeClr val="bg1"/>
                </a:solidFill>
                <a:effectLst/>
                <a:uLnTx/>
                <a:uFillTx/>
                <a:latin typeface="Century Gothic" pitchFamily="34" charset="0"/>
              </a:rPr>
              <a:t>Hyperinflation</a:t>
            </a:r>
            <a:endParaRPr kumimoji="0" lang="en-GB" sz="4800" b="0" i="0" u="none" strike="noStrike" kern="1200" cap="none" spc="0" normalizeH="0" baseline="0" noProof="0" dirty="0" smtClean="0">
              <a:ln>
                <a:noFill/>
              </a:ln>
              <a:solidFill>
                <a:schemeClr val="bg1"/>
              </a:solidFill>
              <a:effectLst/>
              <a:uLnTx/>
              <a:uFillTx/>
              <a:latin typeface="Century Gothic" pitchFamily="34" charset="0"/>
            </a:endParaRPr>
          </a:p>
        </p:txBody>
      </p:sp>
      <p:sp>
        <p:nvSpPr>
          <p:cNvPr id="11" name="Rectangle 4"/>
          <p:cNvSpPr txBox="1">
            <a:spLocks noChangeArrowheads="1"/>
          </p:cNvSpPr>
          <p:nvPr/>
        </p:nvSpPr>
        <p:spPr bwMode="auto">
          <a:xfrm>
            <a:off x="214282" y="214291"/>
            <a:ext cx="1981454" cy="1113653"/>
          </a:xfrm>
          <a:prstGeom prst="rect">
            <a:avLst/>
          </a:prstGeom>
          <a:solidFill>
            <a:schemeClr val="accent5">
              <a:lumMod val="75000"/>
            </a:schemeClr>
          </a:solidFill>
          <a:ln w="28575">
            <a:noFill/>
            <a:miter lim="800000"/>
            <a:headEnd/>
            <a:tailEnd/>
          </a:ln>
        </p:spPr>
        <p:txBody>
          <a:bodyPr vert="horz" wrap="square" lIns="91440" tIns="45720" rIns="91440" bIns="45720" numCol="1" rtlCol="0" anchor="ctr" anchorCtr="0" compatLnSpc="1">
            <a:prstTxWarp prst="textNoShape">
              <a:avLst/>
            </a:prstTxWarp>
            <a:normAutofit fontScale="85000" lnSpcReduction="10000"/>
          </a:bodyPr>
          <a:lstStyle/>
          <a:p>
            <a:pPr lvl="0">
              <a:lnSpc>
                <a:spcPct val="90000"/>
              </a:lnSpc>
              <a:spcBef>
                <a:spcPct val="20000"/>
              </a:spcBef>
              <a:defRPr/>
            </a:pPr>
            <a:r>
              <a:rPr kumimoji="0" lang="en-GB" sz="1800" b="1" i="0" u="none" strike="noStrike" kern="1200" cap="none" spc="0" normalizeH="0" baseline="0" noProof="0" dirty="0" smtClean="0">
                <a:ln>
                  <a:noFill/>
                </a:ln>
                <a:solidFill>
                  <a:schemeClr val="tx1"/>
                </a:solidFill>
                <a:effectLst/>
                <a:uLnTx/>
                <a:uFillTx/>
                <a:latin typeface="Century Gothic" pitchFamily="34" charset="0"/>
                <a:ea typeface="+mn-ea"/>
                <a:cs typeface="+mn-cs"/>
              </a:rPr>
              <a:t>LO: </a:t>
            </a:r>
            <a:r>
              <a:rPr lang="en-US" dirty="0" smtClean="0">
                <a:latin typeface="Century Gothic" pitchFamily="34" charset="0"/>
              </a:rPr>
              <a:t>To understand how hyperinflation effects different people within the Weimar Republic</a:t>
            </a:r>
            <a:endParaRPr lang="en-US" dirty="0">
              <a:latin typeface="Century Gothic" pitchFamily="34" charset="0"/>
            </a:endParaRPr>
          </a:p>
        </p:txBody>
      </p:sp>
      <p:sp>
        <p:nvSpPr>
          <p:cNvPr id="2" name="Rectangle 1"/>
          <p:cNvSpPr/>
          <p:nvPr/>
        </p:nvSpPr>
        <p:spPr>
          <a:xfrm>
            <a:off x="858672" y="2057400"/>
            <a:ext cx="7543800" cy="3416320"/>
          </a:xfrm>
          <a:prstGeom prst="rect">
            <a:avLst/>
          </a:prstGeom>
        </p:spPr>
        <p:txBody>
          <a:bodyPr wrap="square">
            <a:spAutoFit/>
          </a:bodyPr>
          <a:lstStyle/>
          <a:p>
            <a:r>
              <a:rPr lang="en-US" dirty="0">
                <a:latin typeface="Century Gothic" pitchFamily="34" charset="0"/>
              </a:rPr>
              <a:t>When I was a student in Freiburg only some 30 miles from the Swiss border there was a regular influx of visitors from nearby Basle. They were quite ordinary people who came for a day's shopping and enjoyment. They filled the best cafes and restaurants, bought luxury goods. Most of us had very little money and could never afford to see the inside of all those glamorous places into which the foreigners crowded. Of course we were envious . . . </a:t>
            </a:r>
            <a:endParaRPr lang="en-US" dirty="0" smtClean="0">
              <a:latin typeface="Century Gothic" pitchFamily="34" charset="0"/>
            </a:endParaRPr>
          </a:p>
          <a:p>
            <a:endParaRPr lang="en-US" dirty="0">
              <a:latin typeface="Century Gothic" pitchFamily="34" charset="0"/>
            </a:endParaRPr>
          </a:p>
          <a:p>
            <a:r>
              <a:rPr lang="en-US" dirty="0" smtClean="0">
                <a:latin typeface="Century Gothic" pitchFamily="34" charset="0"/>
              </a:rPr>
              <a:t>Contempt </a:t>
            </a:r>
            <a:r>
              <a:rPr lang="en-US" dirty="0">
                <a:latin typeface="Century Gothic" pitchFamily="34" charset="0"/>
              </a:rPr>
              <a:t>for such visitors combined with envy to produce in most of us a great deal of anti-foreigner and nationalist feeling</a:t>
            </a:r>
            <a:r>
              <a:rPr lang="en-US" dirty="0" smtClean="0">
                <a:latin typeface="Century Gothic" pitchFamily="34" charset="0"/>
              </a:rPr>
              <a:t>.</a:t>
            </a:r>
          </a:p>
          <a:p>
            <a:endParaRPr lang="en-US" dirty="0" smtClean="0">
              <a:latin typeface="Century Gothic" pitchFamily="34" charset="0"/>
            </a:endParaRPr>
          </a:p>
          <a:p>
            <a:pPr algn="r"/>
            <a:r>
              <a:rPr lang="en-US" b="1" dirty="0" smtClean="0">
                <a:latin typeface="Century Gothic" pitchFamily="34" charset="0"/>
              </a:rPr>
              <a:t>Memories</a:t>
            </a:r>
            <a:r>
              <a:rPr lang="en-US" b="1" dirty="0">
                <a:latin typeface="Century Gothic" pitchFamily="34" charset="0"/>
              </a:rPr>
              <a:t> of William </a:t>
            </a:r>
            <a:r>
              <a:rPr lang="en-US" b="1" dirty="0" err="1">
                <a:latin typeface="Century Gothic" pitchFamily="34" charset="0"/>
              </a:rPr>
              <a:t>Guttman</a:t>
            </a:r>
            <a:endParaRPr lang="en-US" b="1" dirty="0">
              <a:latin typeface="Century Gothic" pitchFamily="34" charset="0"/>
            </a:endParaRPr>
          </a:p>
        </p:txBody>
      </p:sp>
    </p:spTree>
    <p:extLst>
      <p:ext uri="{BB962C8B-B14F-4D97-AF65-F5344CB8AC3E}">
        <p14:creationId xmlns:p14="http://schemas.microsoft.com/office/powerpoint/2010/main" val="38396034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5"/>
          <p:cNvSpPr txBox="1">
            <a:spLocks noChangeArrowheads="1"/>
          </p:cNvSpPr>
          <p:nvPr/>
        </p:nvSpPr>
        <p:spPr bwMode="auto">
          <a:xfrm>
            <a:off x="2339752" y="214291"/>
            <a:ext cx="6589966" cy="1113653"/>
          </a:xfrm>
          <a:prstGeom prst="rect">
            <a:avLst/>
          </a:prstGeom>
          <a:solidFill>
            <a:schemeClr val="accent6"/>
          </a:solidFill>
          <a:ln w="28575">
            <a:noFill/>
            <a:miter lim="800000"/>
            <a:headEnd/>
            <a:tailEnd/>
          </a:ln>
        </p:spPr>
        <p:txBody>
          <a:bodyPr vert="horz" wrap="square" lIns="91440" tIns="45720" rIns="91440" bIns="45720" numCol="1" rtlCol="0" anchor="ctr" anchorCtr="0" compatLnSpc="1">
            <a:prstTxWarp prst="textNoShape">
              <a:avLst/>
            </a:prstTxWarp>
            <a:normAutofit/>
          </a:bodyPr>
          <a:lstStyle/>
          <a:p>
            <a:pPr marL="0" marR="0" lvl="0" indent="0" algn="ctr" defTabSz="914400" rtl="0" eaLnBrk="1" fontAlgn="auto" latinLnBrk="0" hangingPunct="1">
              <a:lnSpc>
                <a:spcPct val="90000"/>
              </a:lnSpc>
              <a:spcBef>
                <a:spcPct val="20000"/>
              </a:spcBef>
              <a:spcAft>
                <a:spcPts val="0"/>
              </a:spcAft>
              <a:buClrTx/>
              <a:buSzTx/>
              <a:buFontTx/>
              <a:buNone/>
              <a:tabLst/>
              <a:defRPr/>
            </a:pPr>
            <a:r>
              <a:rPr kumimoji="0" lang="en-GB" sz="4800" b="1" i="0" u="none" strike="noStrike" kern="1200" cap="none" spc="0" normalizeH="0" baseline="0" noProof="0" dirty="0" smtClean="0">
                <a:ln>
                  <a:noFill/>
                </a:ln>
                <a:solidFill>
                  <a:schemeClr val="bg1"/>
                </a:solidFill>
                <a:effectLst/>
                <a:uLnTx/>
                <a:uFillTx/>
                <a:latin typeface="Century Gothic" pitchFamily="34" charset="0"/>
              </a:rPr>
              <a:t>Hyperinflation</a:t>
            </a:r>
            <a:endParaRPr kumimoji="0" lang="en-GB" sz="4800" b="0" i="0" u="none" strike="noStrike" kern="1200" cap="none" spc="0" normalizeH="0" baseline="0" noProof="0" dirty="0" smtClean="0">
              <a:ln>
                <a:noFill/>
              </a:ln>
              <a:solidFill>
                <a:schemeClr val="bg1"/>
              </a:solidFill>
              <a:effectLst/>
              <a:uLnTx/>
              <a:uFillTx/>
              <a:latin typeface="Century Gothic" pitchFamily="34" charset="0"/>
            </a:endParaRPr>
          </a:p>
        </p:txBody>
      </p:sp>
      <p:sp>
        <p:nvSpPr>
          <p:cNvPr id="11" name="Rectangle 4"/>
          <p:cNvSpPr txBox="1">
            <a:spLocks noChangeArrowheads="1"/>
          </p:cNvSpPr>
          <p:nvPr/>
        </p:nvSpPr>
        <p:spPr bwMode="auto">
          <a:xfrm>
            <a:off x="214282" y="214291"/>
            <a:ext cx="1981454" cy="1113653"/>
          </a:xfrm>
          <a:prstGeom prst="rect">
            <a:avLst/>
          </a:prstGeom>
          <a:solidFill>
            <a:schemeClr val="accent5">
              <a:lumMod val="75000"/>
            </a:schemeClr>
          </a:solidFill>
          <a:ln w="28575">
            <a:noFill/>
            <a:miter lim="800000"/>
            <a:headEnd/>
            <a:tailEnd/>
          </a:ln>
        </p:spPr>
        <p:txBody>
          <a:bodyPr vert="horz" wrap="square" lIns="91440" tIns="45720" rIns="91440" bIns="45720" numCol="1" rtlCol="0" anchor="ctr" anchorCtr="0" compatLnSpc="1">
            <a:prstTxWarp prst="textNoShape">
              <a:avLst/>
            </a:prstTxWarp>
            <a:normAutofit fontScale="85000" lnSpcReduction="10000"/>
          </a:bodyPr>
          <a:lstStyle/>
          <a:p>
            <a:pPr lvl="0">
              <a:lnSpc>
                <a:spcPct val="90000"/>
              </a:lnSpc>
              <a:spcBef>
                <a:spcPct val="20000"/>
              </a:spcBef>
              <a:defRPr/>
            </a:pPr>
            <a:r>
              <a:rPr kumimoji="0" lang="en-GB" sz="1800" b="1" i="0" u="none" strike="noStrike" kern="1200" cap="none" spc="0" normalizeH="0" baseline="0" noProof="0" dirty="0" smtClean="0">
                <a:ln>
                  <a:noFill/>
                </a:ln>
                <a:solidFill>
                  <a:schemeClr val="tx1"/>
                </a:solidFill>
                <a:effectLst/>
                <a:uLnTx/>
                <a:uFillTx/>
                <a:latin typeface="Century Gothic" pitchFamily="34" charset="0"/>
                <a:ea typeface="+mn-ea"/>
                <a:cs typeface="+mn-cs"/>
              </a:rPr>
              <a:t>LO: </a:t>
            </a:r>
            <a:r>
              <a:rPr lang="en-US" dirty="0" smtClean="0">
                <a:latin typeface="Century Gothic" pitchFamily="34" charset="0"/>
              </a:rPr>
              <a:t>To understand how hyperinflation effects different people within the Weimar Republic</a:t>
            </a:r>
            <a:endParaRPr lang="en-US" dirty="0">
              <a:latin typeface="Century Gothic" pitchFamily="34" charset="0"/>
            </a:endParaRPr>
          </a:p>
        </p:txBody>
      </p:sp>
      <p:sp>
        <p:nvSpPr>
          <p:cNvPr id="2" name="Rectangle 1"/>
          <p:cNvSpPr/>
          <p:nvPr/>
        </p:nvSpPr>
        <p:spPr>
          <a:xfrm>
            <a:off x="685800" y="2413338"/>
            <a:ext cx="7772400" cy="2862322"/>
          </a:xfrm>
          <a:prstGeom prst="rect">
            <a:avLst/>
          </a:prstGeom>
        </p:spPr>
        <p:txBody>
          <a:bodyPr wrap="square">
            <a:spAutoFit/>
          </a:bodyPr>
          <a:lstStyle/>
          <a:p>
            <a:r>
              <a:rPr lang="en-US" sz="2000" dirty="0">
                <a:latin typeface="Century Gothic" pitchFamily="34" charset="0"/>
              </a:rPr>
              <a:t>A German landowner bought, on credit, a whole herd of valuable cattle. After a certain time he sold one cow from the herd. Because of the depreciation of the mark, the price he got for it was enough to pay off the whole cost of the </a:t>
            </a:r>
            <a:r>
              <a:rPr lang="en-US" sz="2000" dirty="0" smtClean="0">
                <a:latin typeface="Century Gothic" pitchFamily="34" charset="0"/>
              </a:rPr>
              <a:t>herd. Countryside folk were better off than most city residents as they could produce their own food, which they could then barter with?</a:t>
            </a:r>
            <a:endParaRPr lang="en-US" sz="2000" dirty="0">
              <a:latin typeface="Century Gothic" pitchFamily="34" charset="0"/>
            </a:endParaRPr>
          </a:p>
          <a:p>
            <a:endParaRPr lang="en-US" sz="2000" dirty="0" smtClean="0">
              <a:latin typeface="Century Gothic" pitchFamily="34" charset="0"/>
            </a:endParaRPr>
          </a:p>
          <a:p>
            <a:pPr algn="r"/>
            <a:r>
              <a:rPr lang="en-US" sz="2000" b="1" dirty="0" smtClean="0">
                <a:latin typeface="Century Gothic" pitchFamily="34" charset="0"/>
              </a:rPr>
              <a:t>The </a:t>
            </a:r>
            <a:r>
              <a:rPr lang="en-US" sz="2000" b="1" dirty="0">
                <a:latin typeface="Century Gothic" pitchFamily="34" charset="0"/>
              </a:rPr>
              <a:t>memories of a German writer</a:t>
            </a:r>
            <a:endParaRPr lang="en-US" sz="2000" b="1" dirty="0">
              <a:latin typeface="Century Gothic" pitchFamily="34" charset="0"/>
            </a:endParaRPr>
          </a:p>
        </p:txBody>
      </p:sp>
    </p:spTree>
    <p:extLst>
      <p:ext uri="{BB962C8B-B14F-4D97-AF65-F5344CB8AC3E}">
        <p14:creationId xmlns:p14="http://schemas.microsoft.com/office/powerpoint/2010/main" val="38396034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329</TotalTime>
  <Words>646</Words>
  <Application>Microsoft Office PowerPoint</Application>
  <PresentationFormat>On-screen Show (4:3)</PresentationFormat>
  <Paragraphs>34</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IslandScool</dc:creator>
  <cp:lastModifiedBy>IslandScool</cp:lastModifiedBy>
  <cp:revision>6</cp:revision>
  <dcterms:created xsi:type="dcterms:W3CDTF">2014-09-15T07:32:35Z</dcterms:created>
  <dcterms:modified xsi:type="dcterms:W3CDTF">2014-09-16T05:31:18Z</dcterms:modified>
</cp:coreProperties>
</file>